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1" r:id="rId5"/>
    <p:sldId id="259" r:id="rId6"/>
    <p:sldId id="284" r:id="rId7"/>
    <p:sldId id="260" r:id="rId8"/>
    <p:sldId id="270" r:id="rId9"/>
    <p:sldId id="283" r:id="rId10"/>
    <p:sldId id="276" r:id="rId11"/>
    <p:sldId id="271" r:id="rId12"/>
    <p:sldId id="262" r:id="rId13"/>
    <p:sldId id="281" r:id="rId14"/>
    <p:sldId id="263" r:id="rId15"/>
    <p:sldId id="282" r:id="rId16"/>
    <p:sldId id="268" r:id="rId17"/>
    <p:sldId id="264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43" autoAdjust="0"/>
  </p:normalViewPr>
  <p:slideViewPr>
    <p:cSldViewPr snapToGrid="0">
      <p:cViewPr varScale="1">
        <p:scale>
          <a:sx n="69" d="100"/>
          <a:sy n="69" d="100"/>
        </p:scale>
        <p:origin x="8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7D7BD-EFF3-4F70-B269-D5933227D9A6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1426-4457-4747-92F8-F6814F2374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79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E34CE15-3A4D-489E-AD67-21CC4DD613B5}" type="slidenum">
              <a:rPr/>
              <a:pPr lvl="0"/>
              <a:t>13</a:t>
            </a:fld>
            <a:endParaRPr lang="fr-FR"/>
          </a:p>
        </p:txBody>
      </p:sp>
      <p:sp>
        <p:nvSpPr>
          <p:cNvPr id="2" name="Espace réservé de l'image des diapositives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39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6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44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1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35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75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95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29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10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88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4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A5B80-EAB0-4402-83DA-D46D8A6333A4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FD553-AB61-4039-A183-B63E3399D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31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nisep.fr/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hyperlink" Target="http://www.lyc-dumas-st-cloud.ac-versailles.fr/spip.php?rubrique11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hyperlink" Target="https://www.parcoursup.fr/" TargetMode="External"/><Relationship Id="rId5" Type="http://schemas.openxmlformats.org/officeDocument/2006/relationships/image" Target="../media/image4.jpeg"/><Relationship Id="rId10" Type="http://schemas.openxmlformats.org/officeDocument/2006/relationships/hyperlink" Target="http://www.horizons21.fr/" TargetMode="External"/><Relationship Id="rId4" Type="http://schemas.openxmlformats.org/officeDocument/2006/relationships/image" Target="../media/image3.jpeg"/><Relationship Id="rId9" Type="http://schemas.openxmlformats.org/officeDocument/2006/relationships/hyperlink" Target="https://www.oriane.info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cpe-dumas92@ac-versailles.fr" TargetMode="External"/><Relationship Id="rId7" Type="http://schemas.openxmlformats.org/officeDocument/2006/relationships/hyperlink" Target="mailto:secretariatelevesdumas@ac-versailles.fr" TargetMode="External"/><Relationship Id="rId2" Type="http://schemas.openxmlformats.org/officeDocument/2006/relationships/hyperlink" Target="https://ent.iledefrance.fr/auth/log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umas.demipension@ac-versailles.fr" TargetMode="External"/><Relationship Id="rId5" Type="http://schemas.openxmlformats.org/officeDocument/2006/relationships/hyperlink" Target="mailto:ce.0920801w@ac-versailles.fr" TargetMode="External"/><Relationship Id="rId4" Type="http://schemas.openxmlformats.org/officeDocument/2006/relationships/hyperlink" Target="mailto:vie-scolaire1.0920801W@ac-versailles.fr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705394"/>
            <a:ext cx="9144000" cy="2116183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Réunion d’information des parents de seconde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72339"/>
          </a:xfrm>
        </p:spPr>
        <p:txBody>
          <a:bodyPr>
            <a:normAutofit/>
          </a:bodyPr>
          <a:lstStyle/>
          <a:p>
            <a:r>
              <a:rPr lang="fr-FR" sz="7200" b="1" dirty="0" smtClean="0">
                <a:solidFill>
                  <a:srgbClr val="00B0F0"/>
                </a:solidFill>
                <a:latin typeface="+mj-lt"/>
              </a:rPr>
              <a:t>Lycée Alexandre Dumas</a:t>
            </a:r>
          </a:p>
          <a:p>
            <a:r>
              <a:rPr lang="fr-FR" sz="7200" b="1" dirty="0">
                <a:solidFill>
                  <a:srgbClr val="00B0F0"/>
                </a:solidFill>
                <a:latin typeface="+mj-lt"/>
              </a:rPr>
              <a:t>8</a:t>
            </a:r>
            <a:r>
              <a:rPr lang="fr-FR" sz="7200" b="1" dirty="0" smtClean="0">
                <a:solidFill>
                  <a:srgbClr val="00B0F0"/>
                </a:solidFill>
                <a:latin typeface="+mj-lt"/>
              </a:rPr>
              <a:t> septembre 2025</a:t>
            </a:r>
          </a:p>
          <a:p>
            <a:endParaRPr lang="fr-FR" sz="7200" b="1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42" y="155649"/>
            <a:ext cx="1585761" cy="179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Point sur PAI/PAP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b="1" dirty="0" smtClean="0"/>
              <a:t>Les PAP signés avant l’année de seconde sont à actualiser au lycée</a:t>
            </a:r>
          </a:p>
          <a:p>
            <a:pPr marL="0" indent="0" algn="ctr">
              <a:buNone/>
            </a:pPr>
            <a:r>
              <a:rPr lang="fr-FR" sz="4000" b="1" dirty="0" smtClean="0"/>
              <a:t>PAI en cours d’instruction :</a:t>
            </a:r>
          </a:p>
          <a:p>
            <a:pPr marL="0" indent="0" algn="ctr">
              <a:buNone/>
            </a:pPr>
            <a:r>
              <a:rPr lang="fr-FR" sz="4000" dirty="0"/>
              <a:t>santescolaire.saintcloud@ac-versailles.fr</a:t>
            </a:r>
            <a:endParaRPr lang="fr-FR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57433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2025 année numérique…..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La Région Ile-de-France dote les élèves </a:t>
            </a:r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FF0000"/>
                </a:solidFill>
              </a:rPr>
              <a:t>d’un PC ultra portable</a:t>
            </a:r>
          </a:p>
          <a:p>
            <a:pPr algn="ctr"/>
            <a:endParaRPr lang="fr-FR" sz="4000" dirty="0"/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0070C0"/>
                </a:solidFill>
              </a:rPr>
              <a:t>Distribution pour le lycée Dumas </a:t>
            </a:r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0070C0"/>
                </a:solidFill>
              </a:rPr>
              <a:t>le 30 septembre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6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09007"/>
            <a:ext cx="10515600" cy="1481682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Calendrier de l’année 2025/2026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6092" y="1384663"/>
            <a:ext cx="11625942" cy="529603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sz="4400" dirty="0">
                <a:solidFill>
                  <a:srgbClr val="0070C0"/>
                </a:solidFill>
              </a:rPr>
              <a:t>Evaluations </a:t>
            </a:r>
            <a:r>
              <a:rPr lang="fr-FR" sz="4400" dirty="0" smtClean="0">
                <a:solidFill>
                  <a:srgbClr val="0070C0"/>
                </a:solidFill>
              </a:rPr>
              <a:t>prospectives jusqu’au début octobre</a:t>
            </a:r>
          </a:p>
          <a:p>
            <a:pPr marL="0" indent="0" algn="ctr">
              <a:buNone/>
            </a:pPr>
            <a:r>
              <a:rPr lang="fr-FR" sz="4400" dirty="0" smtClean="0"/>
              <a:t>Mi-novembre envoi du relevé de notes avec appréciations des professeurs, fin décembre sondage sur le choix des spécialités</a:t>
            </a:r>
          </a:p>
          <a:p>
            <a:pPr marL="0" indent="0" algn="ctr">
              <a:buNone/>
            </a:pPr>
            <a:r>
              <a:rPr lang="fr-FR" sz="4400" dirty="0" smtClean="0">
                <a:solidFill>
                  <a:srgbClr val="0070C0"/>
                </a:solidFill>
              </a:rPr>
              <a:t>Matinée de l’orientation des fédérations de parents d’élèves </a:t>
            </a:r>
          </a:p>
          <a:p>
            <a:pPr marL="0" indent="0" algn="ctr">
              <a:buNone/>
            </a:pPr>
            <a:r>
              <a:rPr lang="fr-FR" sz="4400" dirty="0" smtClean="0">
                <a:solidFill>
                  <a:srgbClr val="0070C0"/>
                </a:solidFill>
              </a:rPr>
              <a:t>13 décembre 2025</a:t>
            </a:r>
          </a:p>
          <a:p>
            <a:pPr marL="0" indent="0" algn="ctr">
              <a:buNone/>
            </a:pPr>
            <a:r>
              <a:rPr lang="fr-FR" sz="4400" dirty="0" smtClean="0">
                <a:solidFill>
                  <a:srgbClr val="0070C0"/>
                </a:solidFill>
              </a:rPr>
              <a:t>Conseils de classe de premier semestre à partir du 15 janvier 2026, réunion parents professeurs courant février 2026</a:t>
            </a:r>
          </a:p>
          <a:p>
            <a:pPr marL="0" indent="0" algn="ctr">
              <a:buNone/>
            </a:pPr>
            <a:r>
              <a:rPr lang="fr-FR" sz="4400" dirty="0" smtClean="0"/>
              <a:t>Choix des spécialités au second semestre, </a:t>
            </a:r>
          </a:p>
          <a:p>
            <a:pPr marL="0" indent="0" algn="ctr">
              <a:buNone/>
            </a:pPr>
            <a:r>
              <a:rPr lang="fr-FR" sz="4400" dirty="0" smtClean="0"/>
              <a:t>validé par le conseil de classe</a:t>
            </a:r>
          </a:p>
          <a:p>
            <a:pPr marL="0" indent="0" algn="ctr">
              <a:buNone/>
            </a:pPr>
            <a:r>
              <a:rPr lang="fr-FR" sz="4400" dirty="0"/>
              <a:t>Réunions d’information aux familles courant </a:t>
            </a:r>
            <a:r>
              <a:rPr lang="fr-FR" sz="4400" dirty="0" smtClean="0"/>
              <a:t>février mars 2026</a:t>
            </a:r>
            <a:endParaRPr lang="fr-FR" sz="4400" dirty="0"/>
          </a:p>
          <a:p>
            <a:pPr marL="0" indent="0" algn="ctr">
              <a:buNone/>
            </a:pPr>
            <a:r>
              <a:rPr lang="fr-FR" sz="4400" dirty="0" smtClean="0">
                <a:solidFill>
                  <a:srgbClr val="0070C0"/>
                </a:solidFill>
              </a:rPr>
              <a:t>Possibilité de faire un stage en entreprise en juin.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472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/>
          <p:nvPr/>
        </p:nvSpPr>
        <p:spPr>
          <a:xfrm>
            <a:off x="241069" y="109440"/>
            <a:ext cx="11155679" cy="660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algn="ctr" hangingPunct="0">
              <a:defRPr sz="1800"/>
            </a:pPr>
            <a:r>
              <a:rPr lang="fr-FR" sz="3600" dirty="0">
                <a:solidFill>
                  <a:srgbClr val="376092"/>
                </a:solidFill>
                <a:latin typeface="Calibri" pitchFamily="18"/>
                <a:ea typeface="Microsoft YaHei" pitchFamily="2"/>
                <a:cs typeface="Mangal" pitchFamily="2"/>
              </a:rPr>
              <a:t>Pour vous aider dans votre </a:t>
            </a:r>
            <a:r>
              <a:rPr lang="fr-FR" sz="3600" dirty="0" smtClean="0">
                <a:solidFill>
                  <a:srgbClr val="376092"/>
                </a:solidFill>
                <a:latin typeface="Calibri" pitchFamily="18"/>
                <a:ea typeface="Microsoft YaHei" pitchFamily="2"/>
                <a:cs typeface="Mangal" pitchFamily="2"/>
              </a:rPr>
              <a:t>réflexion sur l’orientation</a:t>
            </a:r>
            <a:endParaRPr lang="fr-FR" sz="3600" dirty="0">
              <a:solidFill>
                <a:srgbClr val="376092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TextShape 2"/>
          <p:cNvSpPr/>
          <p:nvPr/>
        </p:nvSpPr>
        <p:spPr>
          <a:xfrm>
            <a:off x="5336771" y="789708"/>
            <a:ext cx="6059978" cy="392360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12700">
            <a:solidFill>
              <a:srgbClr val="0070C0"/>
            </a:solidFill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endParaRPr lang="fr-FR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 </a:t>
            </a:r>
            <a:r>
              <a:rPr lang="fr-FR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CIO de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Boulogne-Billancourt </a:t>
            </a:r>
            <a:r>
              <a:rPr lang="fr-FR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(10 Rue Paul Adolphe Souriau)  </a:t>
            </a:r>
            <a:endParaRPr lang="fr-FR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buSzPct val="116000"/>
              <a:defRPr sz="1800"/>
            </a:pPr>
            <a:r>
              <a:rPr lang="fr-FR" i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Possibilité </a:t>
            </a:r>
            <a:r>
              <a:rPr lang="fr-FR" i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de rendez-vous avec des psychologues de l’Education </a:t>
            </a:r>
            <a:r>
              <a:rPr lang="fr-FR" i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Nationale (Tél : 01.55.20.09.30)</a:t>
            </a:r>
          </a:p>
          <a:p>
            <a:pPr hangingPunct="0">
              <a:spcBef>
                <a:spcPts val="400"/>
              </a:spcBef>
              <a:buSzPct val="116000"/>
              <a:defRPr sz="1800"/>
            </a:pPr>
            <a:endParaRPr lang="fr-FR" dirty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</a:t>
            </a:r>
            <a:r>
              <a:rPr lang="fr-FR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portes ouvertes des établissements </a:t>
            </a:r>
            <a:r>
              <a:rPr lang="fr-FR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(en </a:t>
            </a: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janvier-mars)</a:t>
            </a: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endParaRPr lang="fr-FR" dirty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brochures </a:t>
            </a:r>
            <a:r>
              <a:rPr lang="fr-FR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et guides ONISEP </a:t>
            </a:r>
            <a:r>
              <a:rPr lang="fr-FR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(disponibles en ligne, au CIO, au CDI, … ) </a:t>
            </a:r>
            <a:endParaRPr lang="fr-FR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endParaRPr lang="fr-FR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hangingPunct="0">
              <a:spcBef>
                <a:spcPts val="400"/>
              </a:spcBef>
              <a:buClr>
                <a:srgbClr val="000000"/>
              </a:buClr>
              <a:buSzPct val="116000"/>
              <a:defRPr sz="1800"/>
            </a:pP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Les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Salons et Forums de l’orientation </a:t>
            </a: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(dates actualisées sur le padlet du lycée) </a:t>
            </a:r>
            <a:endParaRPr lang="fr-FR" dirty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CustomShape 3"/>
          <p:cNvSpPr/>
          <p:nvPr/>
        </p:nvSpPr>
        <p:spPr>
          <a:xfrm>
            <a:off x="1679520" y="-144360"/>
            <a:ext cx="304200" cy="304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hangingPunct="0"/>
            <a:endParaRPr lang="fr-FR"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0772695" y="5077211"/>
            <a:ext cx="1223280" cy="1604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9418406" y="5045498"/>
            <a:ext cx="1151280" cy="1654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/>
            <a:alphaModFix/>
          </a:blip>
          <a:srcRect/>
          <a:stretch>
            <a:fillRect/>
          </a:stretch>
        </p:blipFill>
        <p:spPr>
          <a:xfrm>
            <a:off x="6650530" y="5051455"/>
            <a:ext cx="1151280" cy="1612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2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/>
            <a:alphaModFix/>
          </a:blip>
          <a:srcRect/>
          <a:stretch>
            <a:fillRect/>
          </a:stretch>
        </p:blipFill>
        <p:spPr>
          <a:xfrm>
            <a:off x="8100318" y="5068735"/>
            <a:ext cx="1151280" cy="1654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4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lum/>
            <a:alphaModFix/>
          </a:blip>
          <a:srcRect/>
          <a:stretch>
            <a:fillRect/>
          </a:stretch>
        </p:blipFill>
        <p:spPr>
          <a:xfrm>
            <a:off x="5216192" y="5118611"/>
            <a:ext cx="1151280" cy="159516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241069" y="781395"/>
            <a:ext cx="4547062" cy="391529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hangingPunct="0">
              <a:spcBef>
                <a:spcPts val="400"/>
              </a:spcBef>
              <a:defRPr sz="1800"/>
            </a:pPr>
            <a:endParaRPr lang="fr-FR" u="sng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r>
              <a:rPr lang="fr-FR" u="sng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Ressources Numériques </a:t>
            </a:r>
            <a:r>
              <a:rPr lang="fr-FR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:</a:t>
            </a:r>
          </a:p>
          <a:p>
            <a:pPr algn="ctr" hangingPunct="0">
              <a:spcBef>
                <a:spcPts val="400"/>
              </a:spcBef>
              <a:defRPr sz="1800"/>
            </a:pPr>
            <a:endParaRPr lang="fr-FR" dirty="0" smtClean="0">
              <a:solidFill>
                <a:schemeClr val="tx1"/>
              </a:solidFill>
            </a:endParaRPr>
          </a:p>
          <a:p>
            <a:pPr algn="ctr" hangingPunct="0">
              <a:spcBef>
                <a:spcPts val="400"/>
              </a:spcBef>
              <a:defRPr sz="1800"/>
            </a:pP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 ONISEP :  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8"/>
              </a:rPr>
              <a:t>http://www.onisep.fr/</a:t>
            </a: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endParaRPr lang="fr-FR" sz="900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ORIANE :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9"/>
              </a:rPr>
              <a:t>https://www.oriane.info/</a:t>
            </a: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endParaRPr lang="fr-FR" sz="900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HORIZON 2021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10"/>
              </a:rPr>
              <a:t>http://www.horizons21.fr/</a:t>
            </a: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400"/>
              </a:spcBef>
              <a:defRPr sz="1800"/>
            </a:pPr>
            <a:endParaRPr lang="fr-FR" sz="900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281"/>
              </a:spcBef>
              <a:defRPr sz="1800"/>
            </a:pP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PARCOURSUP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11"/>
              </a:rPr>
              <a:t>https://www.parcoursup.fr/</a:t>
            </a: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281"/>
              </a:spcBef>
              <a:defRPr sz="1800"/>
            </a:pP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 hangingPunct="0">
              <a:spcBef>
                <a:spcPts val="281"/>
              </a:spcBef>
              <a:defRPr sz="1800"/>
            </a:pP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Le Site web du lycée onglet « Orientation » : </a:t>
            </a:r>
            <a:r>
              <a:rPr lang="fr-FR" b="1" dirty="0" smtClean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  <a:hlinkClick r:id="rId12"/>
              </a:rPr>
              <a:t>http://www.lyc-dumas-st-cloud.ac-versailles.fr/spip.php?rubrique118</a:t>
            </a:r>
            <a:endParaRPr lang="fr-FR" b="1" dirty="0" smtClean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3" name="Image 12" descr="qr_code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22563" y="4911436"/>
            <a:ext cx="1813560" cy="1813560"/>
          </a:xfrm>
          <a:prstGeom prst="rect">
            <a:avLst/>
          </a:prstGeom>
        </p:spPr>
      </p:pic>
      <p:sp>
        <p:nvSpPr>
          <p:cNvPr id="14" name="Flèche gauche 13"/>
          <p:cNvSpPr/>
          <p:nvPr/>
        </p:nvSpPr>
        <p:spPr>
          <a:xfrm>
            <a:off x="2261062" y="4962698"/>
            <a:ext cx="2693323" cy="16459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QR code vers le padlet « orientation » du lycée</a:t>
            </a:r>
            <a:endParaRPr lang="fr-FR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45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82881"/>
            <a:ext cx="10515600" cy="1175656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COMMUNIQUER AVEC LE LYCEE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11" y="1201783"/>
            <a:ext cx="11460480" cy="52773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L’espace Numérique de Travail  : </a:t>
            </a:r>
            <a:r>
              <a:rPr lang="fr-FR" dirty="0">
                <a:hlinkClick r:id="rId2"/>
              </a:rPr>
              <a:t>https://</a:t>
            </a:r>
            <a:r>
              <a:rPr lang="fr-FR" dirty="0" smtClean="0">
                <a:hlinkClick r:id="rId2"/>
              </a:rPr>
              <a:t>ent.iledefrance.fr/auth/login</a:t>
            </a:r>
            <a:endParaRPr lang="fr-FR" dirty="0"/>
          </a:p>
          <a:p>
            <a:pPr marL="0" indent="0" algn="ctr">
              <a:buNone/>
            </a:pPr>
            <a:r>
              <a:rPr lang="fr-FR" dirty="0" smtClean="0"/>
              <a:t>	</a:t>
            </a:r>
            <a:r>
              <a:rPr lang="fr-FR" sz="2400" dirty="0" smtClean="0"/>
              <a:t>Pour contacter les Professeurs</a:t>
            </a:r>
          </a:p>
          <a:p>
            <a:pPr marL="0" indent="0" algn="ctr">
              <a:buNone/>
            </a:pPr>
            <a:r>
              <a:rPr lang="fr-FR" sz="2400" dirty="0"/>
              <a:t>	</a:t>
            </a:r>
            <a:r>
              <a:rPr lang="fr-FR" sz="2400" dirty="0" smtClean="0"/>
              <a:t>Pour utiliser de nombreuses applications dont </a:t>
            </a:r>
            <a:r>
              <a:rPr lang="fr-FR" sz="2400" dirty="0" err="1" smtClean="0"/>
              <a:t>ProNote</a:t>
            </a:r>
            <a:r>
              <a:rPr lang="fr-FR" sz="2400" dirty="0" smtClean="0"/>
              <a:t> pour suivre la scolarité de votre enfant</a:t>
            </a:r>
          </a:p>
          <a:p>
            <a:r>
              <a:rPr lang="fr-FR" dirty="0" smtClean="0"/>
              <a:t>Les Conseillers Principaux d’Education  : </a:t>
            </a:r>
            <a:r>
              <a:rPr lang="fr-FR" dirty="0" smtClean="0">
                <a:hlinkClick r:id="rId3"/>
              </a:rPr>
              <a:t>cpe-dumas92@ac-versailles.fr</a:t>
            </a:r>
            <a:endParaRPr lang="fr-FR" dirty="0" smtClean="0"/>
          </a:p>
          <a:p>
            <a:r>
              <a:rPr lang="fr-FR" dirty="0"/>
              <a:t>J</a:t>
            </a:r>
            <a:r>
              <a:rPr lang="fr-FR" dirty="0" smtClean="0"/>
              <a:t>ustifier les absences de votre enfant : </a:t>
            </a:r>
            <a:r>
              <a:rPr lang="fr-FR" u="sng" dirty="0" smtClean="0">
                <a:hlinkClick r:id="rId4"/>
              </a:rPr>
              <a:t>vie-scolaire1.0920801W@ac-versailles.fr</a:t>
            </a:r>
            <a:endParaRPr lang="fr-FR" u="sng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 smtClean="0"/>
              <a:t>proviseur/La proviseure adjointe </a:t>
            </a:r>
            <a:r>
              <a:rPr lang="fr-FR" dirty="0" smtClean="0">
                <a:hlinkClick r:id="rId5"/>
              </a:rPr>
              <a:t>ce.0920801w@ac-versailles.fr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Services de l’Intendance : </a:t>
            </a:r>
            <a:r>
              <a:rPr lang="fr-FR" dirty="0" smtClean="0">
                <a:hlinkClick r:id="rId6"/>
              </a:rPr>
              <a:t>dumas.demipension@ac-versailles.fr</a:t>
            </a:r>
            <a:endParaRPr lang="fr-FR" dirty="0" smtClean="0"/>
          </a:p>
          <a:p>
            <a:r>
              <a:rPr lang="fr-FR" dirty="0" smtClean="0"/>
              <a:t>Suivi administratif de la scolarité: </a:t>
            </a:r>
            <a:r>
              <a:rPr lang="fr-FR" dirty="0" smtClean="0">
                <a:hlinkClick r:id="rId7"/>
              </a:rPr>
              <a:t>secretariatelevesdumas@ac-versailles.fr</a:t>
            </a:r>
            <a:endParaRPr lang="fr-FR" dirty="0" smtClean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5175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5400" b="1" dirty="0" smtClean="0">
                <a:solidFill>
                  <a:srgbClr val="FF0000"/>
                </a:solidFill>
              </a:rPr>
              <a:t>DROIT A LA DECONNEXION </a:t>
            </a:r>
          </a:p>
          <a:p>
            <a:pPr marL="0" indent="0" algn="ctr">
              <a:buNone/>
            </a:pPr>
            <a:r>
              <a:rPr lang="fr-FR" sz="5400" b="1" dirty="0" smtClean="0">
                <a:solidFill>
                  <a:srgbClr val="0070C0"/>
                </a:solidFill>
              </a:rPr>
              <a:t>APRES 18h EN SEMAINE, </a:t>
            </a:r>
          </a:p>
          <a:p>
            <a:pPr marL="0" indent="0" algn="ctr">
              <a:buNone/>
            </a:pPr>
            <a:r>
              <a:rPr lang="fr-FR" sz="5400" b="1" dirty="0" smtClean="0">
                <a:solidFill>
                  <a:srgbClr val="0070C0"/>
                </a:solidFill>
              </a:rPr>
              <a:t>ET DU VENDREDI 18h AU LUNDI 8h</a:t>
            </a:r>
            <a:endParaRPr lang="fr-FR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3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/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sz="7300" b="1" dirty="0" smtClean="0">
                <a:solidFill>
                  <a:srgbClr val="FF0000"/>
                </a:solidFill>
              </a:rPr>
              <a:t>Fédérations de Parents d’élèves</a:t>
            </a:r>
            <a:br>
              <a:rPr lang="fr-FR" sz="7300" b="1" dirty="0" smtClean="0">
                <a:solidFill>
                  <a:srgbClr val="FF0000"/>
                </a:solidFill>
              </a:rPr>
            </a:br>
            <a:r>
              <a:rPr lang="fr-FR" sz="7300" b="1" dirty="0" smtClean="0">
                <a:solidFill>
                  <a:srgbClr val="FF0000"/>
                </a:solidFill>
              </a:rPr>
              <a:t>présentes au lycée</a:t>
            </a:r>
            <a:endParaRPr lang="fr-FR" sz="73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98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52549"/>
            <a:ext cx="10515600" cy="1184365"/>
          </a:xfrm>
        </p:spPr>
        <p:txBody>
          <a:bodyPr>
            <a:normAutofit/>
          </a:bodyPr>
          <a:lstStyle/>
          <a:p>
            <a:pPr algn="ctr"/>
            <a:r>
              <a:rPr lang="fr-FR" sz="7200" b="1" dirty="0" smtClean="0"/>
              <a:t>Merci de votre attention !</a:t>
            </a:r>
            <a:endParaRPr lang="fr-FR" sz="7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772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FR" sz="4800" b="1" dirty="0" smtClean="0">
                <a:solidFill>
                  <a:srgbClr val="7030A0"/>
                </a:solidFill>
              </a:rPr>
              <a:t>Très bonne année scolaire 2025/2026 !</a:t>
            </a:r>
          </a:p>
          <a:p>
            <a:pPr marL="0" indent="0" algn="ctr">
              <a:buNone/>
            </a:pPr>
            <a:endParaRPr lang="fr-FR" sz="1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FR" sz="4000" b="1" dirty="0">
                <a:solidFill>
                  <a:srgbClr val="00B0F0"/>
                </a:solidFill>
              </a:rPr>
              <a:t>Election de vos représentants : </a:t>
            </a:r>
            <a:r>
              <a:rPr lang="fr-FR" sz="4000" b="1" dirty="0" smtClean="0">
                <a:solidFill>
                  <a:srgbClr val="00B0F0"/>
                </a:solidFill>
              </a:rPr>
              <a:t>octobre 2025</a:t>
            </a:r>
            <a:endParaRPr lang="fr-FR" sz="40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FR" sz="4000" b="1" dirty="0">
                <a:solidFill>
                  <a:srgbClr val="00B0F0"/>
                </a:solidFill>
              </a:rPr>
              <a:t>(vote </a:t>
            </a:r>
            <a:r>
              <a:rPr lang="fr-FR" sz="4000" b="1" dirty="0" smtClean="0">
                <a:solidFill>
                  <a:srgbClr val="00B0F0"/>
                </a:solidFill>
              </a:rPr>
              <a:t>électronique uniquement</a:t>
            </a:r>
            <a:r>
              <a:rPr lang="fr-FR" sz="4000" b="1" dirty="0">
                <a:solidFill>
                  <a:srgbClr val="00B0F0"/>
                </a:solidFill>
              </a:rPr>
              <a:t>)</a:t>
            </a:r>
          </a:p>
          <a:p>
            <a:pPr marL="0" indent="0" algn="ctr">
              <a:buNone/>
            </a:pPr>
            <a:endParaRPr lang="fr-FR" sz="18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7030A0"/>
                </a:solidFill>
              </a:rPr>
              <a:t>Envoi du relevé de </a:t>
            </a:r>
            <a:r>
              <a:rPr lang="fr-FR" sz="4000" b="1" dirty="0" err="1" smtClean="0">
                <a:solidFill>
                  <a:srgbClr val="7030A0"/>
                </a:solidFill>
              </a:rPr>
              <a:t>mi-semestre</a:t>
            </a:r>
            <a:r>
              <a:rPr lang="fr-FR" sz="4000" b="1" dirty="0" smtClean="0">
                <a:solidFill>
                  <a:srgbClr val="7030A0"/>
                </a:solidFill>
              </a:rPr>
              <a:t> à la mi-novembre</a:t>
            </a:r>
            <a:endParaRPr lang="fr-FR" sz="40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00B0F0"/>
                </a:solidFill>
              </a:rPr>
              <a:t>Matinée de l’Orientation</a:t>
            </a:r>
          </a:p>
          <a:p>
            <a:pPr marL="0" indent="0" algn="ctr">
              <a:buNone/>
            </a:pPr>
            <a:r>
              <a:rPr lang="fr-FR" sz="4000" b="1" dirty="0" smtClean="0">
                <a:solidFill>
                  <a:srgbClr val="00B0F0"/>
                </a:solidFill>
              </a:rPr>
              <a:t>Samedi 13 décembre 2025</a:t>
            </a:r>
            <a:endParaRPr lang="fr-FR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82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3 années </a:t>
            </a:r>
            <a:r>
              <a:rPr lang="fr-FR" sz="5400" b="1" dirty="0" smtClean="0"/>
              <a:t>pour préparer votre enfant à réussir ses études supérieures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360023"/>
            <a:ext cx="10515600" cy="38169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4800" dirty="0" smtClean="0">
                <a:solidFill>
                  <a:srgbClr val="FF0000"/>
                </a:solidFill>
              </a:rPr>
              <a:t>Une année de seconde </a:t>
            </a:r>
          </a:p>
          <a:p>
            <a:pPr marL="0" indent="0">
              <a:buNone/>
            </a:pPr>
            <a:r>
              <a:rPr lang="fr-FR" sz="4800" dirty="0"/>
              <a:t> </a:t>
            </a:r>
            <a:r>
              <a:rPr lang="fr-FR" sz="4800" dirty="0" smtClean="0"/>
              <a:t> pour </a:t>
            </a:r>
            <a:r>
              <a:rPr lang="fr-FR" sz="4800" dirty="0" smtClean="0">
                <a:solidFill>
                  <a:srgbClr val="00B0F0"/>
                </a:solidFill>
              </a:rPr>
              <a:t>acquérir de l’autonomie</a:t>
            </a:r>
          </a:p>
          <a:p>
            <a:pPr marL="0" indent="0">
              <a:buNone/>
            </a:pPr>
            <a:r>
              <a:rPr lang="fr-FR" sz="4800" dirty="0"/>
              <a:t>	</a:t>
            </a:r>
            <a:r>
              <a:rPr lang="fr-FR" sz="4800" dirty="0" smtClean="0"/>
              <a:t>et </a:t>
            </a:r>
            <a:r>
              <a:rPr lang="fr-FR" sz="4800" dirty="0" smtClean="0">
                <a:solidFill>
                  <a:srgbClr val="00B0F0"/>
                </a:solidFill>
              </a:rPr>
              <a:t>choisir ses spécialités </a:t>
            </a:r>
            <a:r>
              <a:rPr lang="fr-FR" sz="4800" dirty="0" smtClean="0"/>
              <a:t>de première</a:t>
            </a:r>
          </a:p>
          <a:p>
            <a:pPr marL="0" indent="0">
              <a:buNone/>
            </a:pPr>
            <a:r>
              <a:rPr lang="fr-FR" sz="4800" dirty="0"/>
              <a:t>	</a:t>
            </a:r>
            <a:r>
              <a:rPr lang="fr-FR" sz="4800" dirty="0" smtClean="0"/>
              <a:t>	…..avec votre aide attentive !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2568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76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28206"/>
            <a:ext cx="10515600" cy="474875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4400" b="1" dirty="0" smtClean="0">
                <a:solidFill>
                  <a:srgbClr val="FF0000"/>
                </a:solidFill>
              </a:rPr>
              <a:t>Une année en première </a:t>
            </a:r>
            <a:r>
              <a:rPr lang="fr-FR" sz="4400" dirty="0" smtClean="0"/>
              <a:t>pour affiner le choix des </a:t>
            </a:r>
            <a:r>
              <a:rPr lang="fr-FR" sz="4400" dirty="0" smtClean="0">
                <a:solidFill>
                  <a:srgbClr val="00B0F0"/>
                </a:solidFill>
              </a:rPr>
              <a:t>spécialités</a:t>
            </a:r>
            <a:r>
              <a:rPr lang="fr-FR" sz="4400" dirty="0" smtClean="0"/>
              <a:t>, et former un </a:t>
            </a:r>
            <a:r>
              <a:rPr lang="fr-FR" sz="4400" dirty="0" smtClean="0">
                <a:solidFill>
                  <a:srgbClr val="00B0F0"/>
                </a:solidFill>
              </a:rPr>
              <a:t>projet </a:t>
            </a:r>
            <a:r>
              <a:rPr lang="fr-FR" sz="4400" dirty="0" err="1" smtClean="0">
                <a:solidFill>
                  <a:srgbClr val="00B0F0"/>
                </a:solidFill>
              </a:rPr>
              <a:t>postbac</a:t>
            </a:r>
            <a:r>
              <a:rPr lang="fr-FR" sz="4400" dirty="0" smtClean="0">
                <a:solidFill>
                  <a:srgbClr val="00B0F0"/>
                </a:solidFill>
              </a:rPr>
              <a:t>.</a:t>
            </a:r>
          </a:p>
          <a:p>
            <a:endParaRPr lang="fr-FR" sz="2000" dirty="0"/>
          </a:p>
          <a:p>
            <a:pPr marL="0" indent="0" algn="just">
              <a:buNone/>
            </a:pPr>
            <a:r>
              <a:rPr lang="fr-FR" sz="4400" b="1" dirty="0" smtClean="0">
                <a:solidFill>
                  <a:srgbClr val="FF0000"/>
                </a:solidFill>
              </a:rPr>
              <a:t>Une année en terminale </a:t>
            </a:r>
            <a:r>
              <a:rPr lang="fr-FR" sz="4400" dirty="0" smtClean="0"/>
              <a:t>pour compléter son dossier </a:t>
            </a:r>
            <a:r>
              <a:rPr lang="fr-FR" sz="4400" dirty="0" err="1" smtClean="0">
                <a:solidFill>
                  <a:srgbClr val="00B0F0"/>
                </a:solidFill>
              </a:rPr>
              <a:t>ParcourSup</a:t>
            </a:r>
            <a:r>
              <a:rPr lang="fr-FR" sz="4400" dirty="0" smtClean="0"/>
              <a:t> et réussir les </a:t>
            </a:r>
            <a:r>
              <a:rPr lang="fr-FR" sz="4400" dirty="0" smtClean="0">
                <a:solidFill>
                  <a:srgbClr val="00B0F0"/>
                </a:solidFill>
              </a:rPr>
              <a:t>épreuves du bac</a:t>
            </a:r>
            <a:r>
              <a:rPr lang="fr-FR" sz="4400" dirty="0" smtClean="0"/>
              <a:t>.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408798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L’année de seconde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b="1" dirty="0" smtClean="0"/>
              <a:t>Acquérir des </a:t>
            </a:r>
            <a:r>
              <a:rPr lang="fr-FR" sz="4400" b="1" dirty="0" smtClean="0">
                <a:solidFill>
                  <a:srgbClr val="00B0F0"/>
                </a:solidFill>
              </a:rPr>
              <a:t>méthodes</a:t>
            </a:r>
            <a:r>
              <a:rPr lang="fr-FR" sz="4400" b="1" dirty="0" smtClean="0"/>
              <a:t>  pour apprendre</a:t>
            </a:r>
          </a:p>
          <a:p>
            <a:pPr marL="0" indent="0" algn="ctr">
              <a:buNone/>
            </a:pPr>
            <a:r>
              <a:rPr lang="fr-FR" sz="4400" b="1" dirty="0" smtClean="0"/>
              <a:t>Développer son </a:t>
            </a:r>
            <a:r>
              <a:rPr lang="fr-FR" sz="4400" b="1" dirty="0" smtClean="0">
                <a:solidFill>
                  <a:srgbClr val="00B0F0"/>
                </a:solidFill>
              </a:rPr>
              <a:t>expression écrite</a:t>
            </a:r>
          </a:p>
          <a:p>
            <a:pPr marL="0" indent="0" algn="ctr">
              <a:buNone/>
            </a:pPr>
            <a:r>
              <a:rPr lang="fr-FR" sz="4400" b="1" dirty="0" smtClean="0"/>
              <a:t>Découvrir de </a:t>
            </a:r>
            <a:r>
              <a:rPr lang="fr-FR" sz="4400" b="1" dirty="0" smtClean="0">
                <a:solidFill>
                  <a:srgbClr val="00B0F0"/>
                </a:solidFill>
              </a:rPr>
              <a:t>nouveaux enseignements</a:t>
            </a:r>
          </a:p>
          <a:p>
            <a:pPr marL="0" indent="0" algn="ctr">
              <a:buNone/>
            </a:pPr>
            <a:r>
              <a:rPr lang="fr-FR" sz="4400" b="1" dirty="0" smtClean="0"/>
              <a:t>Ebaucher un </a:t>
            </a:r>
            <a:r>
              <a:rPr lang="fr-FR" sz="4400" b="1" dirty="0" smtClean="0">
                <a:solidFill>
                  <a:srgbClr val="00B0F0"/>
                </a:solidFill>
              </a:rPr>
              <a:t>projet d’orientation</a:t>
            </a:r>
            <a:endParaRPr lang="fr-FR" sz="4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86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Pour réussir au lycée 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4400" b="1" dirty="0" smtClean="0"/>
              <a:t>Un </a:t>
            </a:r>
            <a:r>
              <a:rPr lang="fr-FR" sz="4400" b="1" dirty="0" smtClean="0">
                <a:solidFill>
                  <a:srgbClr val="00B0F0"/>
                </a:solidFill>
              </a:rPr>
              <a:t>travail personnel </a:t>
            </a:r>
            <a:r>
              <a:rPr lang="fr-FR" sz="4400" b="1" dirty="0" smtClean="0"/>
              <a:t>régulier </a:t>
            </a:r>
            <a:r>
              <a:rPr lang="fr-FR" sz="4400" b="1" dirty="0"/>
              <a:t>e</a:t>
            </a:r>
            <a:r>
              <a:rPr lang="fr-FR" sz="4400" b="1" dirty="0" smtClean="0"/>
              <a:t>t approfondi</a:t>
            </a:r>
          </a:p>
          <a:p>
            <a:pPr algn="ctr"/>
            <a:endParaRPr lang="fr-FR" sz="4400" b="1" dirty="0"/>
          </a:p>
          <a:p>
            <a:pPr marL="0" indent="0" algn="ctr">
              <a:buNone/>
            </a:pPr>
            <a:r>
              <a:rPr lang="fr-FR" sz="4400" b="1" dirty="0" smtClean="0"/>
              <a:t>Une </a:t>
            </a:r>
            <a:r>
              <a:rPr lang="fr-FR" sz="4400" b="1" dirty="0" smtClean="0">
                <a:solidFill>
                  <a:srgbClr val="00B0F0"/>
                </a:solidFill>
              </a:rPr>
              <a:t>autonomie et une responsabilité </a:t>
            </a:r>
            <a:r>
              <a:rPr lang="fr-FR" sz="4400" b="1" dirty="0" smtClean="0"/>
              <a:t>affirmées</a:t>
            </a:r>
          </a:p>
          <a:p>
            <a:pPr algn="ctr"/>
            <a:endParaRPr lang="fr-FR" sz="4400" b="1" dirty="0"/>
          </a:p>
          <a:p>
            <a:pPr marL="0" indent="0" algn="ctr">
              <a:buNone/>
            </a:pPr>
            <a:r>
              <a:rPr lang="fr-FR" sz="4400" b="1" dirty="0" smtClean="0"/>
              <a:t>Une </a:t>
            </a:r>
            <a:r>
              <a:rPr lang="fr-FR" sz="4400" b="1" dirty="0" smtClean="0">
                <a:solidFill>
                  <a:srgbClr val="00B0F0"/>
                </a:solidFill>
              </a:rPr>
              <a:t>curiosité intellectuelle </a:t>
            </a:r>
            <a:r>
              <a:rPr lang="fr-FR" sz="4400" b="1" dirty="0" smtClean="0"/>
              <a:t>aiguisée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82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La notation au lycée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0263" y="1825625"/>
            <a:ext cx="11425646" cy="452292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3900" b="1" dirty="0" smtClean="0">
                <a:solidFill>
                  <a:srgbClr val="00B0F0"/>
                </a:solidFill>
              </a:rPr>
              <a:t>L’échelle de notes de référence est celle du bac :</a:t>
            </a:r>
          </a:p>
          <a:p>
            <a:pPr marL="0" indent="0" algn="ctr">
              <a:buNone/>
            </a:pPr>
            <a:r>
              <a:rPr lang="fr-FR" sz="3900" b="1" dirty="0" smtClean="0">
                <a:solidFill>
                  <a:srgbClr val="00B0F0"/>
                </a:solidFill>
              </a:rPr>
              <a:t>10 à 12 </a:t>
            </a:r>
            <a:r>
              <a:rPr lang="fr-FR" dirty="0" smtClean="0"/>
              <a:t>convenable</a:t>
            </a:r>
          </a:p>
          <a:p>
            <a:pPr marL="0" indent="0" algn="ctr">
              <a:buNone/>
            </a:pPr>
            <a:r>
              <a:rPr lang="fr-FR" sz="3900" b="1" dirty="0" smtClean="0">
                <a:solidFill>
                  <a:srgbClr val="00B0F0"/>
                </a:solidFill>
              </a:rPr>
              <a:t>12-14</a:t>
            </a:r>
            <a:r>
              <a:rPr lang="fr-FR" dirty="0" smtClean="0"/>
              <a:t> assez bien</a:t>
            </a:r>
          </a:p>
          <a:p>
            <a:pPr marL="0" indent="0" algn="ctr">
              <a:buNone/>
            </a:pPr>
            <a:r>
              <a:rPr lang="fr-FR" sz="3900" b="1" dirty="0" smtClean="0">
                <a:solidFill>
                  <a:srgbClr val="00B0F0"/>
                </a:solidFill>
              </a:rPr>
              <a:t>14-16</a:t>
            </a:r>
            <a:r>
              <a:rPr lang="fr-FR" dirty="0" smtClean="0"/>
              <a:t> Bien (et en seconde c’est déjà très solide : une bonne entrée au lycée !)</a:t>
            </a:r>
          </a:p>
          <a:p>
            <a:pPr marL="0" indent="0" algn="ctr">
              <a:buNone/>
            </a:pPr>
            <a:r>
              <a:rPr lang="fr-FR" sz="3900" b="1" dirty="0" smtClean="0">
                <a:solidFill>
                  <a:srgbClr val="00B0F0"/>
                </a:solidFill>
              </a:rPr>
              <a:t>Au dessus de 16</a:t>
            </a:r>
            <a:r>
              <a:rPr lang="fr-FR" dirty="0" smtClean="0"/>
              <a:t> </a:t>
            </a:r>
            <a:r>
              <a:rPr lang="fr-FR" dirty="0"/>
              <a:t>Très bien (excellent en seconde)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3600" b="1" dirty="0" smtClean="0">
                <a:solidFill>
                  <a:srgbClr val="00B0F0"/>
                </a:solidFill>
              </a:rPr>
              <a:t>Le conseil de classe sait reconnaître et valoriser </a:t>
            </a:r>
          </a:p>
          <a:p>
            <a:pPr marL="0" indent="0" algn="ctr">
              <a:buNone/>
            </a:pPr>
            <a:r>
              <a:rPr lang="fr-FR" sz="3600" b="1" dirty="0" smtClean="0">
                <a:solidFill>
                  <a:srgbClr val="00B0F0"/>
                </a:solidFill>
              </a:rPr>
              <a:t>tous les efforts </a:t>
            </a:r>
            <a:endParaRPr lang="fr-FR" sz="3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15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ATTENTES IMPLICITES DU LYCEE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 smtClean="0">
                <a:solidFill>
                  <a:srgbClr val="00B0F0"/>
                </a:solidFill>
              </a:rPr>
              <a:t>Même quand il n’y a pas de travail </a:t>
            </a:r>
            <a:r>
              <a:rPr lang="fr-FR" sz="4400" dirty="0" smtClean="0"/>
              <a:t>sur l’ENT, </a:t>
            </a:r>
            <a:r>
              <a:rPr lang="fr-FR" sz="4400" dirty="0" err="1" smtClean="0"/>
              <a:t>ProNote</a:t>
            </a:r>
            <a:r>
              <a:rPr lang="fr-FR" sz="4400" dirty="0" smtClean="0"/>
              <a:t> ou les agendas…</a:t>
            </a:r>
          </a:p>
          <a:p>
            <a:pPr marL="0" indent="0" algn="ctr">
              <a:buNone/>
            </a:pPr>
            <a:r>
              <a:rPr lang="fr-FR" sz="5400" b="1" dirty="0">
                <a:solidFill>
                  <a:srgbClr val="FF0000"/>
                </a:solidFill>
              </a:rPr>
              <a:t>Il y a DU TRAVAIL !!!! </a:t>
            </a:r>
          </a:p>
          <a:p>
            <a:pPr marL="0" indent="0" algn="ctr">
              <a:buNone/>
            </a:pPr>
            <a:r>
              <a:rPr lang="fr-FR" sz="4400" b="1" dirty="0" smtClean="0"/>
              <a:t>1h15 par jour est un minimum</a:t>
            </a:r>
          </a:p>
          <a:p>
            <a:endParaRPr lang="fr-FR" sz="1800" b="1" dirty="0"/>
          </a:p>
          <a:p>
            <a:pPr marL="0" indent="0" algn="ctr">
              <a:buNone/>
            </a:pPr>
            <a:r>
              <a:rPr lang="fr-FR" sz="4400" dirty="0" smtClean="0"/>
              <a:t>Deux évidences : ponctualité/assiduité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8634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600" b="1" dirty="0">
                <a:solidFill>
                  <a:srgbClr val="00B0F0"/>
                </a:solidFill>
              </a:rPr>
              <a:t>Le lycée se charge de la pression </a:t>
            </a:r>
            <a:r>
              <a:rPr lang="fr-FR" sz="6600" b="1" dirty="0" smtClean="0">
                <a:solidFill>
                  <a:srgbClr val="00B0F0"/>
                </a:solidFill>
              </a:rPr>
              <a:t>scolaire….</a:t>
            </a:r>
          </a:p>
          <a:p>
            <a:pPr marL="0" indent="0" algn="ctr">
              <a:buNone/>
            </a:pPr>
            <a:r>
              <a:rPr lang="fr-FR" sz="6600" b="1" dirty="0" smtClean="0">
                <a:solidFill>
                  <a:srgbClr val="00B0F0"/>
                </a:solidFill>
              </a:rPr>
              <a:t>Et votre enfant a besoin de votre soutien</a:t>
            </a:r>
            <a:endParaRPr lang="fr-FR" sz="6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86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</a:rPr>
              <a:t>Le Règlement Intérieur….</a:t>
            </a:r>
            <a:endParaRPr lang="fr-FR" sz="6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759131"/>
            <a:ext cx="10515600" cy="441783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FR" sz="4400" b="1" dirty="0" smtClean="0">
                <a:solidFill>
                  <a:srgbClr val="00B0F0"/>
                </a:solidFill>
              </a:rPr>
              <a:t>Garantit les conditions nécessaires </a:t>
            </a:r>
          </a:p>
          <a:p>
            <a:pPr marL="0" indent="0" algn="ctr">
              <a:buNone/>
            </a:pPr>
            <a:r>
              <a:rPr lang="fr-FR" sz="4400" b="1" dirty="0" smtClean="0">
                <a:solidFill>
                  <a:srgbClr val="00B0F0"/>
                </a:solidFill>
              </a:rPr>
              <a:t>au travail et aux progrès de chaque élève</a:t>
            </a:r>
          </a:p>
          <a:p>
            <a:pPr algn="ctr"/>
            <a:endParaRPr lang="fr-FR" sz="15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FR" sz="4400" b="1" dirty="0" smtClean="0">
                <a:solidFill>
                  <a:srgbClr val="00B0F0"/>
                </a:solidFill>
              </a:rPr>
              <a:t>Dans le respect des libertés individuelles</a:t>
            </a:r>
          </a:p>
          <a:p>
            <a:pPr marL="0" indent="0" algn="ctr">
              <a:buNone/>
            </a:pPr>
            <a:endParaRPr lang="fr-FR" sz="4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FR" sz="3500" b="1" dirty="0">
                <a:solidFill>
                  <a:srgbClr val="7030A0"/>
                </a:solidFill>
              </a:rPr>
              <a:t>L’atteinte à la sécurité ou le manque de respect à l’adulte </a:t>
            </a:r>
          </a:p>
          <a:p>
            <a:pPr marL="0" indent="0" algn="ctr">
              <a:buNone/>
            </a:pPr>
            <a:r>
              <a:rPr lang="fr-FR" sz="3500" b="1" dirty="0">
                <a:solidFill>
                  <a:srgbClr val="7030A0"/>
                </a:solidFill>
              </a:rPr>
              <a:t>ne sont pas tolérés</a:t>
            </a:r>
          </a:p>
          <a:p>
            <a:pPr algn="ctr"/>
            <a:endParaRPr lang="fr-FR" dirty="0"/>
          </a:p>
          <a:p>
            <a:pPr marL="0" indent="0" algn="ctr">
              <a:buNone/>
            </a:pP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1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665</Words>
  <Application>Microsoft Office PowerPoint</Application>
  <PresentationFormat>Grand écran</PresentationFormat>
  <Paragraphs>120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Microsoft YaHei</vt:lpstr>
      <vt:lpstr>Arial</vt:lpstr>
      <vt:lpstr>Calibri</vt:lpstr>
      <vt:lpstr>Calibri Light</vt:lpstr>
      <vt:lpstr>Mangal</vt:lpstr>
      <vt:lpstr>Thème Office</vt:lpstr>
      <vt:lpstr>Réunion d’information des parents de seconde</vt:lpstr>
      <vt:lpstr>3 années pour préparer votre enfant à réussir ses études supérieures</vt:lpstr>
      <vt:lpstr>Présentation PowerPoint</vt:lpstr>
      <vt:lpstr>L’année de seconde</vt:lpstr>
      <vt:lpstr>Pour réussir au lycée </vt:lpstr>
      <vt:lpstr>La notation au lycée</vt:lpstr>
      <vt:lpstr>ATTENTES IMPLICITES DU LYCEE</vt:lpstr>
      <vt:lpstr> </vt:lpstr>
      <vt:lpstr>Le Règlement Intérieur….</vt:lpstr>
      <vt:lpstr>Point sur PAI/PAP</vt:lpstr>
      <vt:lpstr>2025 année numérique…..</vt:lpstr>
      <vt:lpstr>Calendrier de l’année 2025/2026</vt:lpstr>
      <vt:lpstr>Présentation PowerPoint</vt:lpstr>
      <vt:lpstr>COMMUNIQUER AVEC LE LYCEE</vt:lpstr>
      <vt:lpstr>Présentation PowerPoint</vt:lpstr>
      <vt:lpstr>      Fédérations de Parents d’élèves présentes au lycée</vt:lpstr>
      <vt:lpstr>Merci de votre attention !</vt:lpstr>
    </vt:vector>
  </TitlesOfParts>
  <Company>CRIF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proviseure</dc:creator>
  <cp:lastModifiedBy>provadj</cp:lastModifiedBy>
  <cp:revision>75</cp:revision>
  <dcterms:created xsi:type="dcterms:W3CDTF">2020-09-02T15:03:13Z</dcterms:created>
  <dcterms:modified xsi:type="dcterms:W3CDTF">2025-09-09T15:50:23Z</dcterms:modified>
</cp:coreProperties>
</file>