
<file path=[Content_Types].xml><?xml version="1.0" encoding="utf-8"?>
<Types xmlns="http://schemas.openxmlformats.org/package/2006/content-types">
  <Default Extension="png" ContentType="image/png"/>
  <Default Extension="bin" ContentType="application/vnd.openxmlformats-officedocument.oleObject"/>
  <Default Extension="svg" ContentType="image/svg+xml"/>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50"/>
  </p:notesMasterIdLst>
  <p:handoutMasterIdLst>
    <p:handoutMasterId r:id="rId51"/>
  </p:handoutMasterIdLst>
  <p:sldIdLst>
    <p:sldId id="378" r:id="rId2"/>
    <p:sldId id="477" r:id="rId3"/>
    <p:sldId id="391" r:id="rId4"/>
    <p:sldId id="496" r:id="rId5"/>
    <p:sldId id="497" r:id="rId6"/>
    <p:sldId id="498" r:id="rId7"/>
    <p:sldId id="499" r:id="rId8"/>
    <p:sldId id="500" r:id="rId9"/>
    <p:sldId id="328" r:id="rId10"/>
    <p:sldId id="478" r:id="rId11"/>
    <p:sldId id="394" r:id="rId12"/>
    <p:sldId id="384" r:id="rId13"/>
    <p:sldId id="386" r:id="rId14"/>
    <p:sldId id="387" r:id="rId15"/>
    <p:sldId id="480" r:id="rId16"/>
    <p:sldId id="481" r:id="rId17"/>
    <p:sldId id="415" r:id="rId18"/>
    <p:sldId id="372" r:id="rId19"/>
    <p:sldId id="493" r:id="rId20"/>
    <p:sldId id="482" r:id="rId21"/>
    <p:sldId id="337" r:id="rId22"/>
    <p:sldId id="338" r:id="rId23"/>
    <p:sldId id="339" r:id="rId24"/>
    <p:sldId id="341" r:id="rId25"/>
    <p:sldId id="365" r:id="rId26"/>
    <p:sldId id="376" r:id="rId27"/>
    <p:sldId id="377" r:id="rId28"/>
    <p:sldId id="366" r:id="rId29"/>
    <p:sldId id="483" r:id="rId30"/>
    <p:sldId id="343" r:id="rId31"/>
    <p:sldId id="373" r:id="rId32"/>
    <p:sldId id="425" r:id="rId33"/>
    <p:sldId id="369" r:id="rId34"/>
    <p:sldId id="390" r:id="rId35"/>
    <p:sldId id="485" r:id="rId36"/>
    <p:sldId id="459" r:id="rId37"/>
    <p:sldId id="484" r:id="rId38"/>
    <p:sldId id="370" r:id="rId39"/>
    <p:sldId id="442" r:id="rId40"/>
    <p:sldId id="441" r:id="rId41"/>
    <p:sldId id="486" r:id="rId42"/>
    <p:sldId id="383" r:id="rId43"/>
    <p:sldId id="494" r:id="rId44"/>
    <p:sldId id="353" r:id="rId45"/>
    <p:sldId id="491" r:id="rId46"/>
    <p:sldId id="465" r:id="rId47"/>
    <p:sldId id="495" r:id="rId48"/>
    <p:sldId id="466" r:id="rId49"/>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78"/>
            <p14:sldId id="477"/>
            <p14:sldId id="391"/>
            <p14:sldId id="496"/>
            <p14:sldId id="497"/>
            <p14:sldId id="498"/>
            <p14:sldId id="499"/>
            <p14:sldId id="500"/>
            <p14:sldId id="328"/>
            <p14:sldId id="478"/>
            <p14:sldId id="394"/>
            <p14:sldId id="384"/>
            <p14:sldId id="386"/>
            <p14:sldId id="387"/>
            <p14:sldId id="480"/>
            <p14:sldId id="481"/>
            <p14:sldId id="415"/>
            <p14:sldId id="372"/>
            <p14:sldId id="493"/>
            <p14:sldId id="482"/>
            <p14:sldId id="337"/>
            <p14:sldId id="338"/>
            <p14:sldId id="339"/>
            <p14:sldId id="341"/>
            <p14:sldId id="365"/>
            <p14:sldId id="376"/>
            <p14:sldId id="377"/>
            <p14:sldId id="366"/>
            <p14:sldId id="483"/>
            <p14:sldId id="343"/>
            <p14:sldId id="373"/>
            <p14:sldId id="425"/>
            <p14:sldId id="369"/>
            <p14:sldId id="390"/>
            <p14:sldId id="485"/>
            <p14:sldId id="459"/>
            <p14:sldId id="484"/>
            <p14:sldId id="370"/>
            <p14:sldId id="442"/>
            <p14:sldId id="441"/>
            <p14:sldId id="486"/>
            <p14:sldId id="383"/>
            <p14:sldId id="494"/>
            <p14:sldId id="353"/>
            <p14:sldId id="491"/>
            <p14:sldId id="465"/>
            <p14:sldId id="495"/>
            <p14:sldId id="466"/>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D131EA-49DF-1EA4-67F2-E46C43D28458}" name="VALERIE KLEIN" initials="VK" userId="S-1-5-21-1616320312-2655828719-4280963109-1220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VALERIE KLEIN" initials="VK" lastIdx="1" clrIdx="6">
    <p:extLst>
      <p:ext uri="{19B8F6BF-5375-455C-9EA6-DF929625EA0E}">
        <p15:presenceInfo xmlns:p15="http://schemas.microsoft.com/office/powerpoint/2012/main" userId="S-1-5-21-1616320312-2655828719-4280963109-12201" providerId="AD"/>
      </p:ext>
    </p:extLst>
  </p:cmAuthor>
  <p:cmAuthor id="1" name="HOUDA SAID" initials="HS" lastIdx="8" clrIdx="0"/>
  <p:cmAuthor id="8" name="JEROME TEILLARD" initials="JT" lastIdx="1" clrIdx="7">
    <p:extLst>
      <p:ext uri="{19B8F6BF-5375-455C-9EA6-DF929625EA0E}">
        <p15:presenceInfo xmlns:p15="http://schemas.microsoft.com/office/powerpoint/2012/main" userId="S-1-5-21-1616320312-2655828719-4280963109-15113" providerId="AD"/>
      </p:ext>
    </p:extLst>
  </p:cmAuthor>
  <p:cmAuthor id="2" name="Christine BOURDIN" initials="CB" lastIdx="33" clrIdx="1"/>
  <p:cmAuthor id="3" name="Utilisateur invité" initials="Ui" lastIdx="18" clrIdx="2"/>
  <p:cmAuthor id="4" name="Rachel BOURDON" initials="RB" lastIdx="10" clrIdx="3"/>
  <p:cmAuthor id="5" name="Bertrand RIFFIOD" initials="BR" lastIdx="20" clrIdx="4"/>
  <p:cmAuthor id="6" name="ELLEN THOMPSON" initials="ET" lastIdx="3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1"/>
    <a:srgbClr val="FF9575"/>
    <a:srgbClr val="0000FF"/>
    <a:srgbClr val="ED7454"/>
    <a:srgbClr val="B2B2B2"/>
    <a:srgbClr val="DDDDDD"/>
    <a:srgbClr val="A558A0"/>
    <a:srgbClr val="CE70CC"/>
    <a:srgbClr val="417DC4"/>
    <a:srgbClr val="34CB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71" autoAdjust="0"/>
    <p:restoredTop sz="94660"/>
  </p:normalViewPr>
  <p:slideViewPr>
    <p:cSldViewPr snapToGrid="0">
      <p:cViewPr varScale="1">
        <p:scale>
          <a:sx n="92" d="100"/>
          <a:sy n="92" d="100"/>
        </p:scale>
        <p:origin x="1044" y="66"/>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92"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handoutMaster" Target="handoutMasters/handoutMaster1.xml"/><Relationship Id="rId93" Type="http://schemas.microsoft.com/office/2018/10/relationships/authors" Target="authors.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19/01/2026</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19/01/2026</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13</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21</a:t>
            </a:fld>
            <a:endParaRPr lang="fr-FR"/>
          </a:p>
        </p:txBody>
      </p:sp>
    </p:spTree>
    <p:extLst>
      <p:ext uri="{BB962C8B-B14F-4D97-AF65-F5344CB8AC3E}">
        <p14:creationId xmlns:p14="http://schemas.microsoft.com/office/powerpoint/2010/main" val="3034767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28</a:t>
            </a:fld>
            <a:endParaRPr lang="fr-FR"/>
          </a:p>
        </p:txBody>
      </p:sp>
    </p:spTree>
    <p:extLst>
      <p:ext uri="{BB962C8B-B14F-4D97-AF65-F5344CB8AC3E}">
        <p14:creationId xmlns:p14="http://schemas.microsoft.com/office/powerpoint/2010/main" val="3134718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31</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32</a:t>
            </a:fld>
            <a:endParaRPr lang="fr-FR"/>
          </a:p>
        </p:txBody>
      </p:sp>
    </p:spTree>
    <p:extLst>
      <p:ext uri="{BB962C8B-B14F-4D97-AF65-F5344CB8AC3E}">
        <p14:creationId xmlns:p14="http://schemas.microsoft.com/office/powerpoint/2010/main" val="42730214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19/01/2026</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7" name="Titre 6"/>
          <p:cNvSpPr>
            <a:spLocks noGrp="1"/>
          </p:cNvSpPr>
          <p:nvPr>
            <p:ph type="title" hasCustomPrompt="1"/>
          </p:nvPr>
        </p:nvSpPr>
        <p:spPr bwMode="gray">
          <a:xfrm>
            <a:off x="0" y="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19/01/2026</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exte 10"/>
          <p:cNvSpPr>
            <a:spLocks noGrp="1"/>
          </p:cNvSpPr>
          <p:nvPr>
            <p:ph type="body" sz="quarter" idx="13" hasCustomPrompt="1"/>
          </p:nvPr>
        </p:nvSpPr>
        <p:spPr bwMode="gray">
          <a:xfrm>
            <a:off x="467544" y="2346046"/>
            <a:ext cx="8208912" cy="2077200"/>
          </a:xfrm>
        </p:spPr>
        <p:txBody>
          <a:bodyPr/>
          <a:lstStyle>
            <a:lvl1pPr marL="0" indent="0" algn="l" defTabSz="914400" rtl="0" eaLnBrk="1" latinLnBrk="0" hangingPunct="1">
              <a:lnSpc>
                <a:spcPct val="90000"/>
              </a:lnSpc>
              <a:spcAft>
                <a:spcPts val="0"/>
              </a:spcAft>
              <a:buFont typeface="Arial" pitchFamily="34" charset="0"/>
              <a:buNone/>
              <a:defRPr lang="fr-FR" sz="3200" b="1" kern="1200" cap="none" baseline="0" dirty="0">
                <a:solidFill>
                  <a:schemeClr val="tx2">
                    <a:lumMod val="75000"/>
                  </a:schemeClr>
                </a:solidFill>
                <a:latin typeface="+mn-lt"/>
                <a:ea typeface="+mn-ea"/>
                <a:cs typeface="+mn-cs"/>
              </a:defRPr>
            </a:lvl1pPr>
            <a:lvl2pPr marL="0" indent="0" algn="l" defTabSz="914400" rtl="0" eaLnBrk="1" latinLnBrk="0" hangingPunct="1">
              <a:spcBef>
                <a:spcPts val="500"/>
              </a:spcBef>
              <a:spcAft>
                <a:spcPts val="0"/>
              </a:spcAft>
              <a:buFont typeface="Arial" pitchFamily="34" charset="0"/>
              <a:buNone/>
              <a:defRPr lang="fr-FR" sz="1800" b="0" kern="1200" cap="none" baseline="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19/01/2026</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3" name="Titre 1"/>
          <p:cNvSpPr>
            <a:spLocks noGrp="1"/>
          </p:cNvSpPr>
          <p:nvPr>
            <p:ph type="title" hasCustomPrompt="1"/>
          </p:nvPr>
        </p:nvSpPr>
        <p:spPr bwMode="gray">
          <a:xfrm>
            <a:off x="467543" y="900000"/>
            <a:ext cx="8208913" cy="720000"/>
          </a:xfrm>
        </p:spPr>
        <p:txBody>
          <a:bodyPr/>
          <a:lstStyle>
            <a:lvl1pPr>
              <a:defRPr sz="2500">
                <a:solidFill>
                  <a:schemeClr val="tx2"/>
                </a:solidFill>
              </a:defRPr>
            </a:lvl1pPr>
          </a:lstStyle>
          <a:p>
            <a:r>
              <a:rPr lang="fr-FR" dirty="0"/>
              <a:t>Titre</a:t>
            </a:r>
          </a:p>
        </p:txBody>
      </p:sp>
      <p:sp>
        <p:nvSpPr>
          <p:cNvPr id="14" name="Espace réservé du texte 7"/>
          <p:cNvSpPr>
            <a:spLocks noGrp="1"/>
          </p:cNvSpPr>
          <p:nvPr>
            <p:ph type="body" sz="quarter" idx="13" hasCustomPrompt="1"/>
          </p:nvPr>
        </p:nvSpPr>
        <p:spPr bwMode="gray">
          <a:xfrm>
            <a:off x="467543" y="1891968"/>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lvl="1"/>
            <a:r>
              <a:rPr lang="fr-FR" dirty="0"/>
              <a:t>Deuxième niveau</a:t>
            </a:r>
          </a:p>
        </p:txBody>
      </p:sp>
      <p:sp>
        <p:nvSpPr>
          <p:cNvPr id="15" name="Espace réservé du texte 7"/>
          <p:cNvSpPr>
            <a:spLocks noGrp="1"/>
          </p:cNvSpPr>
          <p:nvPr>
            <p:ph type="body" sz="quarter" idx="14" hasCustomPrompt="1"/>
          </p:nvPr>
        </p:nvSpPr>
        <p:spPr bwMode="gray">
          <a:xfrm>
            <a:off x="3312000" y="1893600"/>
            <a:ext cx="2520000" cy="2530800"/>
          </a:xfrm>
        </p:spPr>
        <p:txBody>
          <a:bodyPr/>
          <a:lstStyle>
            <a:lvl1pPr marL="144000" indent="-144000" algn="l" defTabSz="914400" rtl="0" eaLnBrk="1" latinLnBrk="0" hangingPunct="1">
              <a:lnSpc>
                <a:spcPct val="100000"/>
              </a:lnSpc>
              <a:spcBef>
                <a:spcPts val="400"/>
              </a:spcBef>
              <a:spcAft>
                <a:spcPts val="800"/>
              </a:spcAft>
              <a:buFont typeface="+mj-lt"/>
              <a:buAutoNum type="arabicPeriod"/>
              <a:defRPr lang="fr-FR" sz="1050" b="1" kern="1200" dirty="0">
                <a:solidFill>
                  <a:schemeClr val="tx2"/>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
        <p:nvSpPr>
          <p:cNvPr id="16" name="Espace réservé du texte 7"/>
          <p:cNvSpPr>
            <a:spLocks noGrp="1"/>
          </p:cNvSpPr>
          <p:nvPr>
            <p:ph type="body" sz="quarter" idx="15" hasCustomPrompt="1"/>
          </p:nvPr>
        </p:nvSpPr>
        <p:spPr bwMode="gray">
          <a:xfrm>
            <a:off x="6156456" y="1893600"/>
            <a:ext cx="2520000" cy="2530800"/>
          </a:xfrm>
        </p:spPr>
        <p:txBody>
          <a:bodyPr/>
          <a:lstStyle>
            <a:lvl1pPr marL="144000" indent="-144000">
              <a:spcBef>
                <a:spcPts val="400"/>
              </a:spcBef>
              <a:spcAft>
                <a:spcPts val="800"/>
              </a:spcAft>
              <a:buFont typeface="+mj-lt"/>
              <a:buAutoNum type="arabicPeriod"/>
              <a:defRPr b="1">
                <a:solidFill>
                  <a:schemeClr val="tx2"/>
                </a:solidFill>
              </a:defRPr>
            </a:lvl1pPr>
            <a:lvl2pPr marL="324000" indent="-144000">
              <a:spcBef>
                <a:spcPts val="600"/>
              </a:spcBef>
              <a:spcAft>
                <a:spcPts val="800"/>
              </a:spcAft>
              <a:buFont typeface="+mj-lt"/>
              <a:buAutoNum type="alphaLcPeriod"/>
              <a:defRPr lang="fr-FR" sz="950" b="0" kern="1200" dirty="0">
                <a:solidFill>
                  <a:srgbClr val="EC130E"/>
                </a:solidFill>
                <a:latin typeface="+mn-lt"/>
                <a:ea typeface="+mn-ea"/>
                <a:cs typeface="+mn-cs"/>
              </a:defRPr>
            </a:lvl2pPr>
          </a:lstStyle>
          <a:p>
            <a:pPr lvl="0"/>
            <a:r>
              <a:rPr lang="fr-FR" dirty="0"/>
              <a:t>Titre de la partie</a:t>
            </a:r>
          </a:p>
          <a:p>
            <a:pPr marL="324000" lvl="1" indent="-144000" algn="l" defTabSz="914400" rtl="0" eaLnBrk="1" latinLnBrk="0" hangingPunct="1">
              <a:lnSpc>
                <a:spcPct val="100000"/>
              </a:lnSpc>
              <a:spcBef>
                <a:spcPts val="600"/>
              </a:spcBef>
              <a:spcAft>
                <a:spcPts val="800"/>
              </a:spcAft>
              <a:buFont typeface="+mj-lt"/>
              <a:buAutoNum type="alphaLcPeriod"/>
            </a:pPr>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prstGeom prst="rect">
            <a:avLst/>
          </a:prstGeo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solidFill>
                  <a:schemeClr val="tx2"/>
                </a:solidFill>
              </a:defRPr>
            </a:lvl1pPr>
          </a:lstStyle>
          <a:p>
            <a:r>
              <a:rPr lang="fr-FR" dirty="0"/>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19/01/2026</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19/01/2026</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9" name="Titre 1"/>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dirty="0"/>
              <a:t>Titre</a:t>
            </a:r>
          </a:p>
        </p:txBody>
      </p:sp>
      <p:sp>
        <p:nvSpPr>
          <p:cNvPr id="16"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
        <p:nvSpPr>
          <p:cNvPr id="17" name="Espace réservé du texte 11"/>
          <p:cNvSpPr>
            <a:spLocks noGrp="1"/>
          </p:cNvSpPr>
          <p:nvPr>
            <p:ph type="body" sz="quarter" idx="14" hasCustomPrompt="1"/>
          </p:nvPr>
        </p:nvSpPr>
        <p:spPr bwMode="gray">
          <a:xfrm>
            <a:off x="467543"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8" name="Espace réservé du texte 11"/>
          <p:cNvSpPr>
            <a:spLocks noGrp="1"/>
          </p:cNvSpPr>
          <p:nvPr>
            <p:ph type="body" sz="quarter" idx="15" hasCustomPrompt="1"/>
          </p:nvPr>
        </p:nvSpPr>
        <p:spPr bwMode="gray">
          <a:xfrm>
            <a:off x="3312000"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9" name="Espace réservé du texte 11"/>
          <p:cNvSpPr>
            <a:spLocks noGrp="1"/>
          </p:cNvSpPr>
          <p:nvPr>
            <p:ph type="body" sz="quarter" idx="16" hasCustomPrompt="1"/>
          </p:nvPr>
        </p:nvSpPr>
        <p:spPr bwMode="gray">
          <a:xfrm>
            <a:off x="6156456" y="1836000"/>
            <a:ext cx="2520000"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19/01/2026</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7" name="Titre 3"/>
          <p:cNvSpPr>
            <a:spLocks noGrp="1"/>
          </p:cNvSpPr>
          <p:nvPr>
            <p:ph type="title" hasCustomPrompt="1"/>
          </p:nvPr>
        </p:nvSpPr>
        <p:spPr bwMode="gray">
          <a:xfrm>
            <a:off x="467543" y="900000"/>
            <a:ext cx="8208913" cy="720000"/>
          </a:xfrm>
        </p:spPr>
        <p:txBody>
          <a:bodyPr/>
          <a:lstStyle>
            <a:lvl1pPr>
              <a:defRPr>
                <a:solidFill>
                  <a:schemeClr val="tx2"/>
                </a:solidFill>
              </a:defRPr>
            </a:lvl1pPr>
          </a:lstStyle>
          <a:p>
            <a:r>
              <a:rPr lang="fr-FR" noProof="0" dirty="0"/>
              <a:t>Titre</a:t>
            </a:r>
            <a:endParaRPr lang="fr-FR" dirty="0"/>
          </a:p>
        </p:txBody>
      </p:sp>
      <p:sp>
        <p:nvSpPr>
          <p:cNvPr id="11" name="Espace réservé du contenu 8"/>
          <p:cNvSpPr>
            <a:spLocks noGrp="1"/>
          </p:cNvSpPr>
          <p:nvPr>
            <p:ph sz="quarter" idx="14" hasCustomPrompt="1"/>
          </p:nvPr>
        </p:nvSpPr>
        <p:spPr bwMode="gray">
          <a:xfrm>
            <a:off x="467543" y="1836000"/>
            <a:ext cx="8208914" cy="2574000"/>
          </a:xfrm>
        </p:spPr>
        <p:txBody>
          <a:bodyPr/>
          <a:lstStyle>
            <a:lvl1pPr algn="l" defTabSz="914400" rtl="0" eaLnBrk="1" latinLnBrk="0" hangingPunct="1">
              <a:lnSpc>
                <a:spcPct val="100000"/>
              </a:lnSpc>
              <a:buFont typeface="Arial" pitchFamily="34" charset="0"/>
              <a:defRPr lang="fr-FR" sz="1050" b="0" kern="1200" dirty="0">
                <a:solidFill>
                  <a:schemeClr val="tx2">
                    <a:lumMod val="75000"/>
                  </a:schemeClr>
                </a:solidFill>
                <a:latin typeface="+mn-lt"/>
                <a:ea typeface="+mn-ea"/>
                <a:cs typeface="+mn-cs"/>
              </a:defRPr>
            </a:lvl1pPr>
            <a:lvl2pPr algn="l" defTabSz="914400" rtl="0" eaLnBrk="1" latinLnBrk="0" hangingPunct="1">
              <a:lnSpc>
                <a:spcPct val="100000"/>
              </a:lnSpc>
              <a:buFont typeface="Arial" pitchFamily="34" charset="0"/>
              <a:defRPr lang="fr-FR" sz="950" b="0" kern="1200" dirty="0">
                <a:solidFill>
                  <a:schemeClr val="tx2">
                    <a:lumMod val="75000"/>
                  </a:schemeClr>
                </a:solidFill>
                <a:latin typeface="+mn-lt"/>
                <a:ea typeface="+mn-ea"/>
                <a:cs typeface="+mn-cs"/>
              </a:defRPr>
            </a:lvl2pPr>
            <a:lvl3pPr algn="l" defTabSz="914400" rtl="0" eaLnBrk="1" latinLnBrk="0" hangingPunct="1">
              <a:lnSpc>
                <a:spcPct val="100000"/>
              </a:lnSpc>
              <a:buFont typeface="Arial" pitchFamily="34" charset="0"/>
              <a:defRPr lang="fr-FR" sz="850" b="0" kern="1200" dirty="0">
                <a:solidFill>
                  <a:schemeClr val="tx2">
                    <a:lumMod val="75000"/>
                  </a:schemeClr>
                </a:solidFill>
                <a:latin typeface="+mn-lt"/>
                <a:ea typeface="+mn-ea"/>
                <a:cs typeface="+mn-cs"/>
              </a:defRPr>
            </a:lvl3pPr>
            <a:lvl4pPr algn="l" defTabSz="914400" rtl="0" eaLnBrk="1" latinLnBrk="0" hangingPunct="1">
              <a:lnSpc>
                <a:spcPct val="100000"/>
              </a:lnSpc>
              <a:buFont typeface="Arial" pitchFamily="34" charset="0"/>
              <a:defRPr lang="fr-FR" sz="750" b="0" kern="1200" dirty="0">
                <a:solidFill>
                  <a:schemeClr val="tx2">
                    <a:lumMod val="75000"/>
                  </a:schemeClr>
                </a:solidFill>
                <a:latin typeface="+mn-lt"/>
                <a:ea typeface="+mn-ea"/>
                <a:cs typeface="+mn-cs"/>
              </a:defRPr>
            </a:lvl4pPr>
            <a:lvl5pPr algn="l" defTabSz="914400" rtl="0" eaLnBrk="1" latinLnBrk="0" hangingPunct="1">
              <a:lnSpc>
                <a:spcPct val="100000"/>
              </a:lnSpc>
              <a:buFont typeface="Arial" pitchFamily="34" charset="0"/>
              <a:defRPr lang="fr-FR" sz="700" b="0" kern="1200" dirty="0">
                <a:solidFill>
                  <a:schemeClr val="tx2">
                    <a:lumMod val="75000"/>
                  </a:schemeClr>
                </a:solidFill>
                <a:latin typeface="+mn-lt"/>
                <a:ea typeface="+mn-ea"/>
                <a:cs typeface="+mn-cs"/>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2" name="Espace réservé du texte 9"/>
          <p:cNvSpPr>
            <a:spLocks noGrp="1"/>
          </p:cNvSpPr>
          <p:nvPr>
            <p:ph type="body" sz="quarter" idx="13" hasCustomPrompt="1"/>
          </p:nvPr>
        </p:nvSpPr>
        <p:spPr bwMode="gray">
          <a:xfrm>
            <a:off x="3312000" y="180000"/>
            <a:ext cx="5364456" cy="360000"/>
          </a:xfrm>
        </p:spPr>
        <p:txBody>
          <a:bodyPr/>
          <a:lstStyle>
            <a:lvl1pPr marL="108000" indent="-108000" algn="r" defTabSz="914400" rtl="0" eaLnBrk="1" latinLnBrk="0" hangingPunct="1">
              <a:lnSpc>
                <a:spcPct val="100000"/>
              </a:lnSpc>
              <a:spcBef>
                <a:spcPts val="0"/>
              </a:spcBef>
              <a:spcAft>
                <a:spcPts val="0"/>
              </a:spcAft>
              <a:buFont typeface="+mj-lt"/>
              <a:buAutoNum type="arabicPeriod"/>
              <a:defRPr lang="fr-FR" sz="750" b="1" kern="1200" dirty="0">
                <a:solidFill>
                  <a:schemeClr val="tx2">
                    <a:lumMod val="75000"/>
                  </a:schemeClr>
                </a:solidFill>
                <a:latin typeface="+mn-lt"/>
                <a:ea typeface="+mn-ea"/>
                <a:cs typeface="+mn-cs"/>
              </a:defRPr>
            </a:lvl1pPr>
            <a:lvl2pPr marL="108000" indent="-108000" algn="r" defTabSz="914400" rtl="0" eaLnBrk="1" latinLnBrk="0" hangingPunct="1">
              <a:lnSpc>
                <a:spcPct val="100000"/>
              </a:lnSpc>
              <a:spcBef>
                <a:spcPts val="0"/>
              </a:spcBef>
              <a:spcAft>
                <a:spcPts val="0"/>
              </a:spcAft>
              <a:buFont typeface="+mj-lt"/>
              <a:buAutoNum type="alphaLcPeriod"/>
              <a:defRPr lang="fr-FR" sz="750" b="1" kern="1200" dirty="0">
                <a:solidFill>
                  <a:schemeClr val="tx2">
                    <a:lumMod val="75000"/>
                  </a:schemeClr>
                </a:solidFill>
                <a:latin typeface="+mn-lt"/>
                <a:ea typeface="+mn-ea"/>
                <a:cs typeface="+mn-cs"/>
              </a:defRPr>
            </a:lvl2pPr>
          </a:lstStyle>
          <a:p>
            <a:pPr lvl="0"/>
            <a:r>
              <a:rPr lang="fr-FR" dirty="0"/>
              <a:t>Titre</a:t>
            </a:r>
          </a:p>
          <a:p>
            <a:pPr lvl="1"/>
            <a:r>
              <a:rPr lang="fr-FR" dirty="0"/>
              <a:t>Sous-titre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solidFill>
                  <a:schemeClr val="tx2"/>
                </a:solidFill>
              </a:defRPr>
            </a:lvl1pPr>
          </a:lstStyle>
          <a:p>
            <a:pPr algn="r"/>
            <a:fld id="{B1AB8E14-653C-46DD-A140-9578717F7257}" type="datetime1">
              <a:rPr lang="fr-FR" cap="all" smtClean="0"/>
              <a:pPr algn="r"/>
              <a:t>19/01/2026</a:t>
            </a:fld>
            <a:endParaRPr lang="fr-FR" cap="all" dirty="0"/>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0"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1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2"/>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2"/>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2"/>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2"/>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5.xml"/><Relationship Id="rId5" Type="http://schemas.openxmlformats.org/officeDocument/2006/relationships/hyperlink" Target="https://app.avenirs.onisep.fr/"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24.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16.sv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hyperlink" Target="https://youtu.be/Qe59ve-oA6w" TargetMode="External"/><Relationship Id="rId2" Type="http://schemas.openxmlformats.org/officeDocument/2006/relationships/hyperlink" Target="https://www.youtube.com/watch?v=ZASWqZEST5Q"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4" Type="http://schemas.openxmlformats.org/officeDocument/2006/relationships/image" Target="../media/image8.svg"/></Relationships>
</file>

<file path=ppt/slides/_rels/slide42.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32.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hyperlink" Target="https://www.lescrous.fr/nos-services/simulateur-de-bourse/" TargetMode="External"/><Relationship Id="rId2" Type="http://schemas.openxmlformats.org/officeDocument/2006/relationships/hyperlink" Target="https://messervices.etudiant.gouv.fr/" TargetMode="External"/><Relationship Id="rId1" Type="http://schemas.openxmlformats.org/officeDocument/2006/relationships/slideLayout" Target="../slideLayouts/slideLayout6.xml"/><Relationship Id="rId5" Type="http://schemas.openxmlformats.org/officeDocument/2006/relationships/hyperlink" Target="https://www.mesdroitssociaux.gouv.fr/accueil/" TargetMode="External"/><Relationship Id="rId4" Type="http://schemas.openxmlformats.org/officeDocument/2006/relationships/hyperlink" Target="https://trouverunlogement.lescrous.fr/"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5395685" y="1148211"/>
            <a:ext cx="2828697" cy="3105230"/>
          </a:xfrm>
          <a:prstGeom prst="rect">
            <a:avLst/>
          </a:prstGeom>
        </p:spPr>
      </p:pic>
      <p:pic>
        <p:nvPicPr>
          <p:cNvPr id="3" name="Image 2"/>
          <p:cNvPicPr>
            <a:picLocks noChangeAspect="1"/>
          </p:cNvPicPr>
          <p:nvPr/>
        </p:nvPicPr>
        <p:blipFill>
          <a:blip r:embed="rId3"/>
          <a:stretch>
            <a:fillRect/>
          </a:stretch>
        </p:blipFill>
        <p:spPr>
          <a:xfrm>
            <a:off x="35496" y="69298"/>
            <a:ext cx="8715694" cy="1078913"/>
          </a:xfrm>
          <a:prstGeom prst="rect">
            <a:avLst/>
          </a:prstGeom>
        </p:spPr>
      </p:pic>
      <p:sp>
        <p:nvSpPr>
          <p:cNvPr id="8" name="ZoneTexte 7"/>
          <p:cNvSpPr txBox="1"/>
          <p:nvPr/>
        </p:nvSpPr>
        <p:spPr>
          <a:xfrm>
            <a:off x="5220072" y="4309669"/>
            <a:ext cx="4608512" cy="369332"/>
          </a:xfrm>
          <a:prstGeom prst="rect">
            <a:avLst/>
          </a:prstGeom>
          <a:noFill/>
        </p:spPr>
        <p:txBody>
          <a:bodyPr wrap="square" rtlCol="0">
            <a:spAutoFit/>
          </a:bodyPr>
          <a:lstStyle/>
          <a:p>
            <a:r>
              <a:rPr lang="fr-FR" b="1" dirty="0">
                <a:latin typeface="Marianne" panose="02000000000000000000" pitchFamily="2" charset="0"/>
                <a:ea typeface="+mj-ea"/>
                <a:cs typeface="+mj-cs"/>
              </a:rPr>
              <a:t>parcoursup.gouv.fr</a:t>
            </a:r>
          </a:p>
        </p:txBody>
      </p:sp>
      <p:pic>
        <p:nvPicPr>
          <p:cNvPr id="2" name="Image 1"/>
          <p:cNvPicPr>
            <a:picLocks noChangeAspect="1"/>
          </p:cNvPicPr>
          <p:nvPr/>
        </p:nvPicPr>
        <p:blipFill>
          <a:blip r:embed="rId4"/>
          <a:stretch>
            <a:fillRect/>
          </a:stretch>
        </p:blipFill>
        <p:spPr>
          <a:xfrm>
            <a:off x="708935" y="1045238"/>
            <a:ext cx="3684408" cy="3633763"/>
          </a:xfrm>
          <a:prstGeom prst="rect">
            <a:avLst/>
          </a:prstGeom>
        </p:spPr>
      </p:pic>
    </p:spTree>
    <p:extLst>
      <p:ext uri="{BB962C8B-B14F-4D97-AF65-F5344CB8AC3E}">
        <p14:creationId xmlns:p14="http://schemas.microsoft.com/office/powerpoint/2010/main" val="36389981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10</a:t>
            </a:fld>
            <a:endParaRPr lang="fr-FR" dirty="0">
              <a:solidFill>
                <a:schemeClr val="tx1"/>
              </a:solidFill>
            </a:endParaRPr>
          </a:p>
        </p:txBody>
      </p:sp>
      <p:sp>
        <p:nvSpPr>
          <p:cNvPr id="14" name="ZoneTexte 13"/>
          <p:cNvSpPr txBox="1"/>
          <p:nvPr/>
        </p:nvSpPr>
        <p:spPr>
          <a:xfrm>
            <a:off x="276805" y="1338788"/>
            <a:ext cx="4052130" cy="1477328"/>
          </a:xfrm>
          <a:prstGeom prst="rect">
            <a:avLst/>
          </a:prstGeom>
          <a:noFill/>
        </p:spPr>
        <p:txBody>
          <a:bodyPr wrap="square" rtlCol="0">
            <a:spAutoFit/>
          </a:bodyPr>
          <a:lstStyle/>
          <a:p>
            <a:pPr marL="285750" indent="-285750">
              <a:buClr>
                <a:schemeClr val="tx2"/>
              </a:buClr>
              <a:buFont typeface="Wingdings" panose="05000000000000000000" pitchFamily="2" charset="2"/>
              <a:buChar char="Ø"/>
            </a:pPr>
            <a:r>
              <a:rPr lang="fr-FR" sz="1500" b="1" dirty="0">
                <a:solidFill>
                  <a:schemeClr val="bg1"/>
                </a:solidFill>
                <a:highlight>
                  <a:srgbClr val="0000FF"/>
                </a:highlight>
              </a:rPr>
              <a:t>Sur onisep.fr/</a:t>
            </a:r>
            <a:r>
              <a:rPr lang="fr-FR" sz="1500" b="1" dirty="0" err="1">
                <a:solidFill>
                  <a:schemeClr val="bg1"/>
                </a:solidFill>
                <a:highlight>
                  <a:srgbClr val="0000FF"/>
                </a:highlight>
              </a:rPr>
              <a:t>avenir-s</a:t>
            </a:r>
            <a:endParaRPr lang="fr-FR" sz="1500" b="1" dirty="0">
              <a:solidFill>
                <a:schemeClr val="bg1"/>
              </a:solidFill>
              <a:highlight>
                <a:srgbClr val="0000FF"/>
              </a:highlight>
            </a:endParaRPr>
          </a:p>
          <a:p>
            <a:pPr algn="just">
              <a:spcBef>
                <a:spcPts val="600"/>
              </a:spcBef>
              <a:spcAft>
                <a:spcPts val="600"/>
              </a:spcAft>
            </a:pPr>
            <a:r>
              <a:rPr lang="fr-FR" sz="1300" dirty="0">
                <a:effectLst/>
                <a:latin typeface="+mj-lt"/>
                <a:ea typeface="Aptos" panose="020B0004020202020204" pitchFamily="34" charset="0"/>
                <a:cs typeface="Aptos" panose="020B0004020202020204" pitchFamily="34" charset="0"/>
              </a:rPr>
              <a:t>Les informations sélectionnées par l’Onisep sur </a:t>
            </a:r>
            <a:r>
              <a:rPr lang="fr-FR" sz="1300" b="1" dirty="0">
                <a:effectLst/>
                <a:latin typeface="+mj-lt"/>
                <a:ea typeface="Aptos" panose="020B0004020202020204" pitchFamily="34" charset="0"/>
                <a:cs typeface="Aptos" panose="020B0004020202020204" pitchFamily="34" charset="0"/>
              </a:rPr>
              <a:t>les filières, les formations et les </a:t>
            </a:r>
            <a:r>
              <a:rPr lang="fr-FR" sz="1300" b="1" dirty="0" smtClean="0">
                <a:effectLst/>
                <a:latin typeface="+mj-lt"/>
                <a:ea typeface="Aptos" panose="020B0004020202020204" pitchFamily="34" charset="0"/>
                <a:cs typeface="Aptos" panose="020B0004020202020204" pitchFamily="34" charset="0"/>
              </a:rPr>
              <a:t>métiers.</a:t>
            </a:r>
            <a:endParaRPr lang="fr-FR" sz="1300" dirty="0">
              <a:effectLst/>
              <a:latin typeface="+mj-lt"/>
              <a:ea typeface="Aptos" panose="020B0004020202020204" pitchFamily="34" charset="0"/>
              <a:cs typeface="Aptos" panose="020B0004020202020204" pitchFamily="34" charset="0"/>
            </a:endParaRPr>
          </a:p>
          <a:p>
            <a:pPr algn="just"/>
            <a:r>
              <a:rPr lang="fr-FR" sz="1300" b="1" dirty="0">
                <a:solidFill>
                  <a:schemeClr val="bg2">
                    <a:lumMod val="40000"/>
                    <a:lumOff val="60000"/>
                  </a:schemeClr>
                </a:solidFill>
              </a:rPr>
              <a:t>Mon</a:t>
            </a:r>
            <a:r>
              <a:rPr lang="fr-FR" sz="1300" b="1" dirty="0">
                <a:solidFill>
                  <a:srgbClr val="3333CC"/>
                </a:solidFill>
              </a:rPr>
              <a:t>Projet</a:t>
            </a:r>
            <a:r>
              <a:rPr lang="fr-FR" sz="1300" b="1" dirty="0">
                <a:solidFill>
                  <a:schemeClr val="accent1">
                    <a:lumMod val="75000"/>
                    <a:lumOff val="25000"/>
                  </a:schemeClr>
                </a:solidFill>
              </a:rPr>
              <a:t>Sup</a:t>
            </a:r>
            <a:r>
              <a:rPr lang="fr-FR" sz="1300" dirty="0">
                <a:effectLst/>
                <a:latin typeface="+mj-lt"/>
                <a:ea typeface="Aptos" panose="020B0004020202020204" pitchFamily="34" charset="0"/>
                <a:cs typeface="Aptos" panose="020B0004020202020204" pitchFamily="34" charset="0"/>
              </a:rPr>
              <a:t>, un </a:t>
            </a:r>
            <a:r>
              <a:rPr lang="fr-FR" sz="1300" b="1" dirty="0">
                <a:effectLst/>
                <a:latin typeface="+mj-lt"/>
                <a:ea typeface="Aptos" panose="020B0004020202020204" pitchFamily="34" charset="0"/>
                <a:cs typeface="Aptos" panose="020B0004020202020204" pitchFamily="34" charset="0"/>
              </a:rPr>
              <a:t>nouvel outil pour aider professeurs</a:t>
            </a:r>
            <a:r>
              <a:rPr lang="fr-FR" sz="1300" dirty="0">
                <a:effectLst/>
                <a:latin typeface="+mj-lt"/>
                <a:ea typeface="Aptos" panose="020B0004020202020204" pitchFamily="34" charset="0"/>
                <a:cs typeface="Aptos" panose="020B0004020202020204" pitchFamily="34" charset="0"/>
              </a:rPr>
              <a:t> et </a:t>
            </a:r>
            <a:r>
              <a:rPr lang="fr-FR" sz="1300" b="1" dirty="0">
                <a:effectLst/>
                <a:latin typeface="+mj-lt"/>
                <a:ea typeface="Aptos" panose="020B0004020202020204" pitchFamily="34" charset="0"/>
                <a:cs typeface="Aptos" panose="020B0004020202020204" pitchFamily="34" charset="0"/>
              </a:rPr>
              <a:t>lycéens </a:t>
            </a:r>
            <a:r>
              <a:rPr lang="fr-FR" sz="1300" dirty="0">
                <a:effectLst/>
                <a:latin typeface="+mj-lt"/>
                <a:ea typeface="Aptos" panose="020B0004020202020204" pitchFamily="34" charset="0"/>
                <a:cs typeface="Aptos" panose="020B0004020202020204" pitchFamily="34" charset="0"/>
              </a:rPr>
              <a:t>dans l’élaboration du projet </a:t>
            </a:r>
            <a:r>
              <a:rPr lang="fr-FR" sz="1300" dirty="0" smtClean="0">
                <a:effectLst/>
                <a:latin typeface="+mj-lt"/>
                <a:ea typeface="Aptos" panose="020B0004020202020204" pitchFamily="34" charset="0"/>
                <a:cs typeface="Aptos" panose="020B0004020202020204" pitchFamily="34" charset="0"/>
              </a:rPr>
              <a:t>d’orientation.</a:t>
            </a:r>
            <a:endParaRPr lang="fr-FR" sz="1300" dirty="0">
              <a:effectLst/>
              <a:latin typeface="+mj-lt"/>
              <a:ea typeface="Aptos" panose="020B0004020202020204" pitchFamily="34" charset="0"/>
              <a:cs typeface="Aptos" panose="020B0004020202020204" pitchFamily="34" charset="0"/>
            </a:endParaRPr>
          </a:p>
        </p:txBody>
      </p:sp>
      <p:sp>
        <p:nvSpPr>
          <p:cNvPr id="15" name="ZoneTexte 14"/>
          <p:cNvSpPr txBox="1"/>
          <p:nvPr/>
        </p:nvSpPr>
        <p:spPr>
          <a:xfrm flipH="1">
            <a:off x="346845" y="2944399"/>
            <a:ext cx="4667232" cy="1200329"/>
          </a:xfrm>
          <a:prstGeom prst="rect">
            <a:avLst/>
          </a:prstGeom>
          <a:noFill/>
        </p:spPr>
        <p:txBody>
          <a:bodyPr wrap="square" rtlCol="0">
            <a:spAutoFit/>
          </a:bodyPr>
          <a:lstStyle/>
          <a:p>
            <a:pPr marL="285750" indent="-285750">
              <a:buClr>
                <a:schemeClr val="tx2"/>
              </a:buClr>
              <a:buFont typeface="Wingdings" panose="05000000000000000000" pitchFamily="2" charset="2"/>
              <a:buChar char="Ø"/>
            </a:pPr>
            <a:r>
              <a:rPr lang="fr-FR" sz="1500" b="1" dirty="0">
                <a:solidFill>
                  <a:schemeClr val="bg1"/>
                </a:solidFill>
                <a:highlight>
                  <a:srgbClr val="0000FF"/>
                </a:highlight>
              </a:rPr>
              <a:t>Sur parcoursup.gouv.fr </a:t>
            </a:r>
            <a:r>
              <a:rPr lang="fr-FR" sz="1500" b="1" dirty="0" smtClean="0">
                <a:solidFill>
                  <a:schemeClr val="bg1"/>
                </a:solidFill>
                <a:highlight>
                  <a:srgbClr val="0000FF"/>
                </a:highlight>
              </a:rPr>
              <a:t> </a:t>
            </a:r>
            <a:r>
              <a:rPr lang="fr-FR" sz="1500" dirty="0" smtClean="0">
                <a:solidFill>
                  <a:schemeClr val="bg1"/>
                </a:solidFill>
                <a:highlight>
                  <a:srgbClr val="0000FF"/>
                </a:highlight>
              </a:rPr>
              <a:t> </a:t>
            </a:r>
            <a:endParaRPr lang="fr-FR" sz="1500" dirty="0">
              <a:solidFill>
                <a:schemeClr val="bg1"/>
              </a:solidFill>
              <a:highlight>
                <a:srgbClr val="0000FF"/>
              </a:highlight>
            </a:endParaRPr>
          </a:p>
          <a:p>
            <a:pPr algn="just">
              <a:spcBef>
                <a:spcPts val="600"/>
              </a:spcBef>
            </a:pPr>
            <a:r>
              <a:rPr lang="fr-FR" sz="1300" dirty="0"/>
              <a:t>La </a:t>
            </a:r>
            <a:r>
              <a:rPr lang="fr-FR" sz="1300" b="1" dirty="0"/>
              <a:t>carte des formations </a:t>
            </a:r>
            <a:r>
              <a:rPr lang="fr-FR" sz="1300" dirty="0"/>
              <a:t>pour </a:t>
            </a:r>
            <a:r>
              <a:rPr lang="fr-FR" sz="1300" b="1" dirty="0"/>
              <a:t>découvrir</a:t>
            </a:r>
            <a:r>
              <a:rPr lang="fr-FR" sz="1300" dirty="0"/>
              <a:t> les formations, enregistrer vos « </a:t>
            </a:r>
            <a:r>
              <a:rPr lang="fr-FR" sz="1300" b="1" dirty="0"/>
              <a:t>favoris</a:t>
            </a:r>
            <a:r>
              <a:rPr lang="fr-FR" sz="1300" dirty="0"/>
              <a:t> », </a:t>
            </a:r>
            <a:r>
              <a:rPr lang="fr-FR" sz="1300" b="1" dirty="0"/>
              <a:t>comparer les formations</a:t>
            </a:r>
            <a:r>
              <a:rPr lang="fr-FR" sz="1300" dirty="0"/>
              <a:t> entre elles, trouver les </a:t>
            </a:r>
            <a:r>
              <a:rPr lang="fr-FR" sz="1300" b="1" dirty="0"/>
              <a:t>contacts utiles </a:t>
            </a:r>
            <a:r>
              <a:rPr lang="fr-FR" sz="1300" dirty="0"/>
              <a:t>ou repérer les  dates des </a:t>
            </a:r>
            <a:r>
              <a:rPr lang="fr-FR" sz="1300" b="1" dirty="0"/>
              <a:t>journées portes </a:t>
            </a:r>
            <a:r>
              <a:rPr lang="fr-FR" sz="1300" b="1" dirty="0" smtClean="0"/>
              <a:t>ouvertes.</a:t>
            </a:r>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8538" y="3057235"/>
            <a:ext cx="3268012" cy="1597307"/>
          </a:xfrm>
          <a:prstGeom prst="rect">
            <a:avLst/>
          </a:prstGeom>
          <a:ln>
            <a:solidFill>
              <a:schemeClr val="bg1">
                <a:lumMod val="85000"/>
              </a:schemeClr>
            </a:solidFill>
          </a:ln>
        </p:spPr>
      </p:pic>
      <p:sp>
        <p:nvSpPr>
          <p:cNvPr id="9" name="Titre 1"/>
          <p:cNvSpPr>
            <a:spLocks noGrp="1"/>
          </p:cNvSpPr>
          <p:nvPr>
            <p:ph type="title"/>
          </p:nvPr>
        </p:nvSpPr>
        <p:spPr>
          <a:xfrm>
            <a:off x="467544" y="930072"/>
            <a:ext cx="8208912" cy="591630"/>
          </a:xfrm>
        </p:spPr>
        <p:txBody>
          <a:bodyPr/>
          <a:lstStyle/>
          <a:p>
            <a:r>
              <a:rPr lang="fr-FR" sz="2200" dirty="0"/>
              <a:t>LE BON RÉFLEXE : S’INFORMER</a:t>
            </a:r>
          </a:p>
        </p:txBody>
      </p:sp>
      <p:pic>
        <p:nvPicPr>
          <p:cNvPr id="10" name="Image 9">
            <a:extLst>
              <a:ext uri="{FF2B5EF4-FFF2-40B4-BE49-F238E27FC236}">
                <a16:creationId xmlns:a16="http://schemas.microsoft.com/office/drawing/2014/main" id="{18FB4C46-93EE-A5C8-7727-63D188E800F5}"/>
              </a:ext>
            </a:extLst>
          </p:cNvPr>
          <p:cNvPicPr>
            <a:picLocks noChangeAspect="1"/>
          </p:cNvPicPr>
          <p:nvPr/>
        </p:nvPicPr>
        <p:blipFill>
          <a:blip r:embed="rId3"/>
          <a:stretch>
            <a:fillRect/>
          </a:stretch>
        </p:blipFill>
        <p:spPr>
          <a:xfrm>
            <a:off x="4593020" y="1358300"/>
            <a:ext cx="1373799" cy="1030349"/>
          </a:xfrm>
          <a:prstGeom prst="rect">
            <a:avLst/>
          </a:prstGeom>
        </p:spPr>
      </p:pic>
      <p:sp>
        <p:nvSpPr>
          <p:cNvPr id="13" name="Rectangle à coins arrondis 12"/>
          <p:cNvSpPr/>
          <p:nvPr/>
        </p:nvSpPr>
        <p:spPr>
          <a:xfrm>
            <a:off x="3368107" y="115675"/>
            <a:ext cx="530834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Des outils pour préparer son projet d’orientation</a:t>
            </a:r>
            <a:endParaRPr lang="fr-FR" sz="1600" b="1" kern="0" dirty="0">
              <a:solidFill>
                <a:srgbClr val="000091"/>
              </a:solidFill>
              <a:latin typeface="Arial"/>
            </a:endParaRPr>
          </a:p>
        </p:txBody>
      </p:sp>
      <p:sp>
        <p:nvSpPr>
          <p:cNvPr id="2" name="ZoneTexte 1"/>
          <p:cNvSpPr txBox="1"/>
          <p:nvPr/>
        </p:nvSpPr>
        <p:spPr>
          <a:xfrm>
            <a:off x="467544" y="4162099"/>
            <a:ext cx="4398746" cy="492443"/>
          </a:xfrm>
          <a:prstGeom prst="rect">
            <a:avLst/>
          </a:prstGeom>
          <a:solidFill>
            <a:schemeClr val="bg1">
              <a:lumMod val="85000"/>
            </a:schemeClr>
          </a:solidFill>
        </p:spPr>
        <p:txBody>
          <a:bodyPr wrap="square" rtlCol="0">
            <a:spAutoFit/>
          </a:bodyPr>
          <a:lstStyle/>
          <a:p>
            <a:r>
              <a:rPr lang="fr-FR" sz="1300" dirty="0" smtClean="0"/>
              <a:t>À </a:t>
            </a:r>
            <a:r>
              <a:rPr lang="fr-FR" sz="1300" dirty="0"/>
              <a:t>savoir </a:t>
            </a:r>
            <a:r>
              <a:rPr lang="fr-FR" sz="1300" dirty="0" smtClean="0"/>
              <a:t>: </a:t>
            </a:r>
            <a:r>
              <a:rPr lang="fr-FR" sz="1300" dirty="0"/>
              <a:t>les lycéens peuvent se créer un compte </a:t>
            </a:r>
            <a:r>
              <a:rPr lang="fr-FR" sz="1300" dirty="0" smtClean="0"/>
              <a:t>Parcoursup </a:t>
            </a:r>
            <a:r>
              <a:rPr lang="fr-FR" sz="1300" dirty="0"/>
              <a:t>dès la classe de  2</a:t>
            </a:r>
            <a:r>
              <a:rPr lang="fr-FR" sz="1300" baseline="30000" dirty="0"/>
              <a:t>nde</a:t>
            </a:r>
            <a:r>
              <a:rPr lang="fr-FR" sz="1300" dirty="0"/>
              <a:t> ou de 1</a:t>
            </a:r>
            <a:r>
              <a:rPr lang="fr-FR" sz="1300" baseline="30000" dirty="0"/>
              <a:t>ère</a:t>
            </a:r>
            <a:endParaRPr lang="fr-FR" sz="1300" dirty="0"/>
          </a:p>
        </p:txBody>
      </p:sp>
      <p:pic>
        <p:nvPicPr>
          <p:cNvPr id="5" name="Image 4"/>
          <p:cNvPicPr>
            <a:picLocks noChangeAspect="1"/>
          </p:cNvPicPr>
          <p:nvPr/>
        </p:nvPicPr>
        <p:blipFill>
          <a:blip r:embed="rId4"/>
          <a:stretch>
            <a:fillRect/>
          </a:stretch>
        </p:blipFill>
        <p:spPr>
          <a:xfrm>
            <a:off x="6494989" y="972431"/>
            <a:ext cx="2005798" cy="1857905"/>
          </a:xfrm>
          <a:prstGeom prst="rect">
            <a:avLst/>
          </a:prstGeom>
          <a:ln>
            <a:solidFill>
              <a:schemeClr val="bg1">
                <a:lumMod val="85000"/>
              </a:schemeClr>
            </a:solidFill>
          </a:ln>
        </p:spPr>
      </p:pic>
      <p:sp>
        <p:nvSpPr>
          <p:cNvPr id="12" name="ZoneTexte 11">
            <a:extLst>
              <a:ext uri="{FF2B5EF4-FFF2-40B4-BE49-F238E27FC236}">
                <a16:creationId xmlns:a16="http://schemas.microsoft.com/office/drawing/2014/main" id="{25763D7B-F4F8-4A01-8324-16B68790F89F}"/>
              </a:ext>
            </a:extLst>
          </p:cNvPr>
          <p:cNvSpPr txBox="1"/>
          <p:nvPr/>
        </p:nvSpPr>
        <p:spPr>
          <a:xfrm>
            <a:off x="4593020" y="2518236"/>
            <a:ext cx="2154621" cy="276999"/>
          </a:xfrm>
          <a:prstGeom prst="rect">
            <a:avLst/>
          </a:prstGeom>
          <a:solidFill>
            <a:srgbClr val="FF9575"/>
          </a:solidFill>
          <a:ln w="12700">
            <a:noFill/>
          </a:ln>
        </p:spPr>
        <p:txBody>
          <a:bodyPr wrap="square" rtlCol="0">
            <a:spAutoFit/>
          </a:bodyPr>
          <a:lstStyle/>
          <a:p>
            <a:r>
              <a:rPr lang="fr-FR" sz="1200" dirty="0">
                <a:solidFill>
                  <a:schemeClr val="tx2"/>
                </a:solidFill>
                <a:latin typeface="Arial" panose="020B0604020202020204" pitchFamily="34" charset="0"/>
                <a:cs typeface="Arial" panose="020B0604020202020204" pitchFamily="34" charset="0"/>
                <a:hlinkClick r:id="rId5"/>
              </a:rPr>
              <a:t>https://app.avenirs.onisep.fr</a:t>
            </a:r>
            <a:r>
              <a:rPr lang="fr-FR" sz="1200" dirty="0">
                <a:solidFill>
                  <a:schemeClr val="tx2"/>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463308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re 1"/>
          <p:cNvSpPr>
            <a:spLocks noGrp="1"/>
          </p:cNvSpPr>
          <p:nvPr>
            <p:ph type="title"/>
          </p:nvPr>
        </p:nvSpPr>
        <p:spPr>
          <a:xfrm>
            <a:off x="467544" y="930072"/>
            <a:ext cx="8208912" cy="591630"/>
          </a:xfrm>
        </p:spPr>
        <p:txBody>
          <a:bodyPr/>
          <a:lstStyle/>
          <a:p>
            <a:r>
              <a:rPr lang="fr-FR" sz="2200" dirty="0"/>
              <a:t>LE BON REFLEXE : ÉCHANGER, SE PRÉPARER</a:t>
            </a:r>
          </a:p>
        </p:txBody>
      </p:sp>
      <p:sp>
        <p:nvSpPr>
          <p:cNvPr id="8" name="Espace réservé du numéro de diapositive 7"/>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33122C9-A0B9-462F-8757-0847AD287B63}" type="slidenum">
              <a:rPr kumimoji="0" lang="fr-FR" sz="1400" b="0" i="0" u="none" strike="noStrike" kern="1200" cap="none" spc="0" normalizeH="0" baseline="0" noProof="0" smtClean="0">
                <a:ln>
                  <a:noFill/>
                </a:ln>
                <a:solidFill>
                  <a:schemeClr val="tx1"/>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400" b="0" i="0" u="none" strike="noStrike" kern="1200" cap="none" spc="0" normalizeH="0" baseline="0" noProof="0" dirty="0">
              <a:ln>
                <a:noFill/>
              </a:ln>
              <a:solidFill>
                <a:schemeClr val="tx1"/>
              </a:solidFill>
              <a:effectLst/>
              <a:uLnTx/>
              <a:uFillTx/>
              <a:latin typeface="Arial"/>
              <a:ea typeface="+mn-ea"/>
              <a:cs typeface="+mn-cs"/>
            </a:endParaRPr>
          </a:p>
        </p:txBody>
      </p:sp>
      <p:sp>
        <p:nvSpPr>
          <p:cNvPr id="2" name="ZoneTexte 1"/>
          <p:cNvSpPr txBox="1"/>
          <p:nvPr/>
        </p:nvSpPr>
        <p:spPr>
          <a:xfrm>
            <a:off x="467545" y="1347614"/>
            <a:ext cx="8247690" cy="3462486"/>
          </a:xfrm>
          <a:prstGeom prst="rect">
            <a:avLst/>
          </a:prstGeom>
          <a:noFill/>
          <a:ln w="28575">
            <a:solidFill>
              <a:schemeClr val="bg1"/>
            </a:solid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Échanger avec des professionnels dans votre lycée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Votre professeur principal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Les personnels d’orientation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1200" b="0"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Échanger avec les formations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Les responsables de formations et étudiants ambassadeurs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Lors des journées portes ouvertes et salons avec conférences thématiques </a:t>
            </a:r>
            <a:br>
              <a:rPr kumimoji="0" lang="fr-FR" sz="1200" b="0" i="0" u="none" strike="noStrike" kern="1200" cap="none" spc="0" normalizeH="0" baseline="0" noProof="0" dirty="0">
                <a:ln>
                  <a:noFill/>
                </a:ln>
                <a:effectLst/>
                <a:uLnTx/>
                <a:uFillTx/>
                <a:latin typeface="Arial"/>
                <a:ea typeface="+mn-ea"/>
                <a:cs typeface="+mn-cs"/>
              </a:rPr>
            </a:br>
            <a:r>
              <a:rPr kumimoji="0" lang="fr-FR" sz="1200" b="0" i="0" u="none" strike="noStrike" kern="1200" cap="none" spc="0" normalizeH="0" baseline="0" noProof="0" dirty="0">
                <a:ln>
                  <a:noFill/>
                </a:ln>
                <a:effectLst/>
                <a:uLnTx/>
                <a:uFillTx/>
                <a:latin typeface="Arial"/>
                <a:ea typeface="+mn-ea"/>
                <a:cs typeface="+mn-cs"/>
              </a:rPr>
              <a:t>&gt;&gt; </a:t>
            </a:r>
            <a:r>
              <a:rPr kumimoji="0" lang="fr-FR" sz="1200" b="0" i="1" u="none" strike="noStrike" kern="1200" cap="none" spc="0" normalizeH="0" baseline="0" noProof="0" dirty="0">
                <a:ln>
                  <a:noFill/>
                </a:ln>
                <a:effectLst/>
                <a:uLnTx/>
                <a:uFillTx/>
                <a:latin typeface="Arial"/>
                <a:ea typeface="+mn-ea"/>
                <a:cs typeface="+mn-cs"/>
              </a:rPr>
              <a:t>contact et dates à retrouver sur parcoursup.gouv.fr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schemeClr val="tx2"/>
                </a:solidFill>
                <a:effectLst/>
                <a:uLnTx/>
                <a:uFillTx/>
                <a:latin typeface="Arial"/>
                <a:ea typeface="+mn-ea"/>
                <a:cs typeface="+mn-cs"/>
              </a:rPr>
              <a:t/>
            </a:r>
            <a:br>
              <a:rPr kumimoji="0" lang="fr-FR" sz="1200" b="0" i="0" u="none" strike="noStrike" kern="1200" cap="none" spc="0" normalizeH="0" baseline="0" noProof="0" dirty="0">
                <a:ln>
                  <a:noFill/>
                </a:ln>
                <a:solidFill>
                  <a:schemeClr val="tx2"/>
                </a:solidFill>
                <a:effectLst/>
                <a:uLnTx/>
                <a:uFillTx/>
                <a:latin typeface="Arial"/>
                <a:ea typeface="+mn-ea"/>
                <a:cs typeface="+mn-cs"/>
              </a:rPr>
            </a:br>
            <a:r>
              <a:rPr kumimoji="0" lang="fr-FR" sz="1500" b="1" i="0" u="none" strike="noStrike" kern="1200" cap="none" spc="0" normalizeH="0" baseline="0" noProof="0" dirty="0">
                <a:ln>
                  <a:noFill/>
                </a:ln>
                <a:solidFill>
                  <a:schemeClr val="tx2"/>
                </a:solidFill>
                <a:effectLst/>
                <a:uLnTx/>
                <a:uFillTx/>
                <a:latin typeface="Arial"/>
                <a:ea typeface="+mn-ea"/>
                <a:cs typeface="+mn-cs"/>
              </a:rPr>
              <a:t>Se préparer avec les outils Parcoursup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Quiz, vidéos tuto, Règles d’or, FAQ, Live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Simulateur de Parcoursup : des données fiables, un outil personnalisé</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Site d’entrainement de la phase d’admission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chemeClr val="tx2"/>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chemeClr val="tx2"/>
                </a:solidFill>
                <a:effectLst/>
                <a:uLnTx/>
                <a:uFillTx/>
                <a:latin typeface="Arial"/>
                <a:ea typeface="+mn-ea"/>
                <a:cs typeface="+mn-cs"/>
              </a:rPr>
              <a:t>S’informer tout au long de la procédure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Consulter l’espace « Ressources » sur parcoursup.gouv.fr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effectLst/>
                <a:uLnTx/>
                <a:uFillTx/>
                <a:latin typeface="Arial"/>
                <a:ea typeface="+mn-ea"/>
                <a:cs typeface="+mn-cs"/>
              </a:rPr>
              <a:t>Suivre Parcoursup sur les réseaux sociaux</a:t>
            </a:r>
          </a:p>
        </p:txBody>
      </p:sp>
      <p:sp>
        <p:nvSpPr>
          <p:cNvPr id="7" name="Explosion 2 6"/>
          <p:cNvSpPr/>
          <p:nvPr/>
        </p:nvSpPr>
        <p:spPr>
          <a:xfrm>
            <a:off x="6588224" y="3219822"/>
            <a:ext cx="2232248" cy="1506444"/>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0" name="ZoneTexte 9"/>
          <p:cNvSpPr txBox="1"/>
          <p:nvPr/>
        </p:nvSpPr>
        <p:spPr>
          <a:xfrm>
            <a:off x="7020272" y="3743732"/>
            <a:ext cx="1440160"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 d’1 lycéen sur 2 </a:t>
            </a:r>
            <a:br>
              <a:rPr kumimoji="0" lang="fr-FR" sz="1000" b="1" i="0" u="none" strike="noStrike" kern="1200" cap="none" spc="0" normalizeH="0" baseline="0" noProof="0" dirty="0">
                <a:ln>
                  <a:noFill/>
                </a:ln>
                <a:solidFill>
                  <a:srgbClr val="000091"/>
                </a:solidFill>
                <a:effectLst/>
                <a:uLnTx/>
                <a:uFillTx/>
                <a:latin typeface="Arial"/>
                <a:ea typeface="+mn-ea"/>
                <a:cs typeface="+mn-cs"/>
              </a:rPr>
            </a:br>
            <a:r>
              <a:rPr kumimoji="0" lang="fr-FR" sz="1000" b="1" i="0" u="none" strike="noStrike" kern="1200" cap="none" spc="0" normalizeH="0" baseline="0" noProof="0" dirty="0">
                <a:ln>
                  <a:noFill/>
                </a:ln>
                <a:solidFill>
                  <a:srgbClr val="000091"/>
                </a:solidFill>
                <a:effectLst/>
                <a:uLnTx/>
                <a:uFillTx/>
                <a:latin typeface="Arial"/>
                <a:ea typeface="+mn-ea"/>
                <a:cs typeface="+mn-cs"/>
              </a:rPr>
              <a:t>a utilisé le site d’entraînement</a:t>
            </a:r>
          </a:p>
        </p:txBody>
      </p:sp>
      <p:sp>
        <p:nvSpPr>
          <p:cNvPr id="11" name="Explosion 2 10"/>
          <p:cNvSpPr/>
          <p:nvPr/>
        </p:nvSpPr>
        <p:spPr>
          <a:xfrm>
            <a:off x="5724128" y="2067694"/>
            <a:ext cx="2304256" cy="1676038"/>
          </a:xfrm>
          <a:prstGeom prst="irregularSeal2">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ZoneTexte 11"/>
          <p:cNvSpPr txBox="1"/>
          <p:nvPr/>
        </p:nvSpPr>
        <p:spPr>
          <a:xfrm>
            <a:off x="6156176" y="2665824"/>
            <a:ext cx="1368152" cy="553998"/>
          </a:xfrm>
          <a:prstGeom prst="rect">
            <a:avLst/>
          </a:prstGeom>
          <a:noFill/>
        </p:spPr>
        <p:txBody>
          <a:bodyPr wrap="square" rtlCol="0">
            <a:spAutoFit/>
          </a:bodyPr>
          <a:lstStyle/>
          <a:p>
            <a:pPr marL="0" marR="0" lvl="0" indent="0" algn="l" defTabSz="914378"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000091"/>
                </a:solidFill>
                <a:effectLst/>
                <a:uLnTx/>
                <a:uFillTx/>
                <a:latin typeface="Arial"/>
                <a:ea typeface="+mn-ea"/>
                <a:cs typeface="+mn-cs"/>
              </a:rPr>
              <a:t>80% des lycéens déclarent avoir utilisé le simulateur</a:t>
            </a:r>
          </a:p>
        </p:txBody>
      </p:sp>
      <p:sp>
        <p:nvSpPr>
          <p:cNvPr id="15" name="Rectangle à coins arrondis 14"/>
          <p:cNvSpPr/>
          <p:nvPr/>
        </p:nvSpPr>
        <p:spPr>
          <a:xfrm>
            <a:off x="3368107" y="115675"/>
            <a:ext cx="530834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Des outils pour préparer son projet d’orientation</a:t>
            </a:r>
            <a:endParaRPr lang="fr-FR" sz="1600" b="1" kern="0" dirty="0">
              <a:solidFill>
                <a:srgbClr val="000091"/>
              </a:solidFill>
              <a:latin typeface="Arial"/>
            </a:endParaRPr>
          </a:p>
        </p:txBody>
      </p:sp>
    </p:spTree>
    <p:extLst>
      <p:ext uri="{BB962C8B-B14F-4D97-AF65-F5344CB8AC3E}">
        <p14:creationId xmlns:p14="http://schemas.microsoft.com/office/powerpoint/2010/main" val="27025700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12</a:t>
            </a:fld>
            <a:endParaRPr lang="fr-FR" dirty="0">
              <a:solidFill>
                <a:schemeClr val="tx1"/>
              </a:solidFill>
            </a:endParaRPr>
          </a:p>
        </p:txBody>
      </p:sp>
      <p:pic>
        <p:nvPicPr>
          <p:cNvPr id="12" name="Imag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2036" y="954177"/>
            <a:ext cx="3996428" cy="2077215"/>
          </a:xfrm>
          <a:prstGeom prst="rect">
            <a:avLst/>
          </a:prstGeom>
          <a:ln>
            <a:solidFill>
              <a:schemeClr val="bg1">
                <a:lumMod val="95000"/>
              </a:schemeClr>
            </a:solidFill>
          </a:ln>
        </p:spPr>
      </p:pic>
      <p:pic>
        <p:nvPicPr>
          <p:cNvPr id="13" name="Image 12">
            <a:extLst>
              <a:ext uri="{FF2B5EF4-FFF2-40B4-BE49-F238E27FC236}">
                <a16:creationId xmlns:a16="http://schemas.microsoft.com/office/drawing/2014/main" id="{7B040C66-A718-41B4-A3A6-A3B3244E198B}"/>
              </a:ext>
            </a:extLst>
          </p:cNvPr>
          <p:cNvPicPr>
            <a:picLocks noChangeAspect="1"/>
          </p:cNvPicPr>
          <p:nvPr/>
        </p:nvPicPr>
        <p:blipFill>
          <a:blip r:embed="rId3"/>
          <a:stretch>
            <a:fillRect/>
          </a:stretch>
        </p:blipFill>
        <p:spPr>
          <a:xfrm>
            <a:off x="6716247" y="3143883"/>
            <a:ext cx="1137720" cy="1595947"/>
          </a:xfrm>
          <a:prstGeom prst="rect">
            <a:avLst/>
          </a:prstGeom>
          <a:ln>
            <a:solidFill>
              <a:schemeClr val="bg1">
                <a:lumMod val="95000"/>
              </a:schemeClr>
            </a:solidFill>
          </a:ln>
        </p:spPr>
      </p:pic>
      <p:sp>
        <p:nvSpPr>
          <p:cNvPr id="2" name="ZoneTexte 1"/>
          <p:cNvSpPr txBox="1"/>
          <p:nvPr/>
        </p:nvSpPr>
        <p:spPr>
          <a:xfrm>
            <a:off x="9900592" y="1923678"/>
            <a:ext cx="1008112" cy="2859822"/>
          </a:xfrm>
          <a:prstGeom prst="rect">
            <a:avLst/>
          </a:prstGeom>
          <a:noFill/>
        </p:spPr>
        <p:txBody>
          <a:bodyPr wrap="square" rtlCol="0">
            <a:spAutoFit/>
          </a:bodyPr>
          <a:lstStyle/>
          <a:p>
            <a:endParaRPr lang="fr-FR" dirty="0"/>
          </a:p>
        </p:txBody>
      </p:sp>
      <p:cxnSp>
        <p:nvCxnSpPr>
          <p:cNvPr id="6" name="Connecteur droit avec flèche 5"/>
          <p:cNvCxnSpPr/>
          <p:nvPr/>
        </p:nvCxnSpPr>
        <p:spPr>
          <a:xfrm>
            <a:off x="3923928" y="1059582"/>
            <a:ext cx="3527196" cy="0"/>
          </a:xfrm>
          <a:prstGeom prst="straightConnector1">
            <a:avLst/>
          </a:prstGeom>
          <a:ln w="41275">
            <a:solidFill>
              <a:schemeClr val="tx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Ellipse 13"/>
          <p:cNvSpPr/>
          <p:nvPr/>
        </p:nvSpPr>
        <p:spPr>
          <a:xfrm>
            <a:off x="7451124" y="812047"/>
            <a:ext cx="1441356" cy="460274"/>
          </a:xfrm>
          <a:prstGeom prst="ellipse">
            <a:avLst/>
          </a:prstGeom>
          <a:no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space réservé du contenu 2"/>
          <p:cNvSpPr txBox="1">
            <a:spLocks/>
          </p:cNvSpPr>
          <p:nvPr/>
        </p:nvSpPr>
        <p:spPr bwMode="gray">
          <a:xfrm>
            <a:off x="486828" y="933302"/>
            <a:ext cx="4182795" cy="2355190"/>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baseline="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buClr>
                <a:schemeClr val="bg2"/>
              </a:buClr>
            </a:pPr>
            <a:r>
              <a:rPr lang="fr-FR" sz="1800" b="1" dirty="0">
                <a:solidFill>
                  <a:schemeClr val="bg1"/>
                </a:solidFill>
                <a:highlight>
                  <a:srgbClr val="0000FF"/>
                </a:highlight>
              </a:rPr>
              <a:t>Carte d’identité de la formation </a:t>
            </a:r>
            <a:r>
              <a:rPr lang="fr-FR" sz="1800" b="1" dirty="0">
                <a:solidFill>
                  <a:schemeClr val="tx2"/>
                </a:solidFill>
                <a:cs typeface="Calibri" panose="020F0502020204030204" pitchFamily="34" charset="0"/>
              </a:rPr>
              <a:t>  </a:t>
            </a:r>
          </a:p>
          <a:p>
            <a:pPr algn="just">
              <a:buClr>
                <a:schemeClr val="tx2"/>
              </a:buClr>
            </a:pPr>
            <a:r>
              <a:rPr lang="fr-FR" sz="1300" b="1" dirty="0">
                <a:solidFill>
                  <a:schemeClr val="tx1"/>
                </a:solidFill>
              </a:rPr>
              <a:t>Vérifier en un coup d’œil </a:t>
            </a:r>
          </a:p>
          <a:p>
            <a:pPr marL="171450" indent="-171450" algn="just">
              <a:buClr>
                <a:schemeClr val="tx2"/>
              </a:buClr>
              <a:buFont typeface="Wingdings" panose="05000000000000000000" pitchFamily="2" charset="2"/>
              <a:buChar char="ü"/>
            </a:pPr>
            <a:r>
              <a:rPr lang="fr-FR" sz="1300" dirty="0">
                <a:solidFill>
                  <a:schemeClr val="tx1"/>
                </a:solidFill>
              </a:rPr>
              <a:t>le statut de l’établissement (public/privé en contrat avec l’État/privé), </a:t>
            </a:r>
          </a:p>
          <a:p>
            <a:pPr marL="171450" indent="-171450" algn="just">
              <a:buClr>
                <a:schemeClr val="tx2"/>
              </a:buClr>
              <a:buFont typeface="Wingdings" panose="05000000000000000000" pitchFamily="2" charset="2"/>
              <a:buChar char="ü"/>
            </a:pPr>
            <a:r>
              <a:rPr lang="fr-FR" sz="1300" dirty="0">
                <a:solidFill>
                  <a:schemeClr val="tx1"/>
                </a:solidFill>
              </a:rPr>
              <a:t>le caractère sélectif/non sélectif, la capacité d’accueil, </a:t>
            </a:r>
          </a:p>
          <a:p>
            <a:pPr marL="171450" indent="-171450" algn="just">
              <a:buClr>
                <a:schemeClr val="tx2"/>
              </a:buClr>
              <a:buFont typeface="Wingdings" panose="05000000000000000000" pitchFamily="2" charset="2"/>
              <a:buChar char="ü"/>
            </a:pPr>
            <a:r>
              <a:rPr lang="fr-FR" sz="1300" dirty="0">
                <a:solidFill>
                  <a:schemeClr val="tx1"/>
                </a:solidFill>
              </a:rPr>
              <a:t>le label MESRE </a:t>
            </a:r>
          </a:p>
          <a:p>
            <a:pPr marL="171450" indent="-171450" algn="just">
              <a:buClr>
                <a:schemeClr val="tx2"/>
              </a:buClr>
              <a:buFont typeface="Wingdings" panose="05000000000000000000" pitchFamily="2" charset="2"/>
              <a:buChar char="ü"/>
            </a:pPr>
            <a:r>
              <a:rPr lang="fr-FR" sz="1300" dirty="0">
                <a:solidFill>
                  <a:schemeClr val="tx1"/>
                </a:solidFill>
              </a:rPr>
              <a:t>ou encore l’éligibilité aux bourses et l’information sur les frais de scolarité, le règlement de la CVEC</a:t>
            </a:r>
          </a:p>
        </p:txBody>
      </p:sp>
      <p:sp>
        <p:nvSpPr>
          <p:cNvPr id="23" name="ZoneTexte 22"/>
          <p:cNvSpPr txBox="1"/>
          <p:nvPr/>
        </p:nvSpPr>
        <p:spPr>
          <a:xfrm>
            <a:off x="304790" y="3202724"/>
            <a:ext cx="6057961" cy="1000274"/>
          </a:xfrm>
          <a:prstGeom prst="rect">
            <a:avLst/>
          </a:prstGeom>
          <a:noFill/>
        </p:spPr>
        <p:txBody>
          <a:bodyPr wrap="square" rtlCol="0">
            <a:spAutoFit/>
          </a:bodyPr>
          <a:lstStyle/>
          <a:p>
            <a:pPr>
              <a:spcAft>
                <a:spcPts val="600"/>
              </a:spcAft>
            </a:pPr>
            <a:r>
              <a:rPr lang="fr-FR" b="1" dirty="0">
                <a:solidFill>
                  <a:schemeClr val="bg1"/>
                </a:solidFill>
                <a:highlight>
                  <a:srgbClr val="0000FF"/>
                </a:highlight>
              </a:rPr>
              <a:t>Les bons réflexes pour choisir un établissement </a:t>
            </a:r>
          </a:p>
          <a:p>
            <a:pPr algn="just"/>
            <a:r>
              <a:rPr lang="fr-FR" sz="1200" dirty="0"/>
              <a:t>Sur le </a:t>
            </a:r>
            <a:r>
              <a:rPr lang="fr-FR" sz="1200" b="1" dirty="0"/>
              <a:t>site parcoursup.gouv.fr </a:t>
            </a:r>
            <a:r>
              <a:rPr lang="fr-FR" sz="1200" dirty="0"/>
              <a:t>un livret </a:t>
            </a:r>
            <a:r>
              <a:rPr lang="fr-FR" sz="1200" b="1" dirty="0"/>
              <a:t>« Choisir sa formation </a:t>
            </a:r>
            <a:r>
              <a:rPr lang="fr-FR" sz="1200" b="1" dirty="0" err="1"/>
              <a:t>post-bac</a:t>
            </a:r>
            <a:r>
              <a:rPr lang="fr-FR" sz="1200" b="1" dirty="0"/>
              <a:t> : les bons réflexes » </a:t>
            </a:r>
            <a:r>
              <a:rPr lang="fr-FR" sz="1200" dirty="0"/>
              <a:t>aide les lycéens et parents à se repérer, à poser les bonnes questions pour choisir un établissement de formation</a:t>
            </a:r>
          </a:p>
        </p:txBody>
      </p:sp>
      <p:sp>
        <p:nvSpPr>
          <p:cNvPr id="16" name="Rectangle à coins arrondis 15"/>
          <p:cNvSpPr/>
          <p:nvPr/>
        </p:nvSpPr>
        <p:spPr>
          <a:xfrm>
            <a:off x="3390968" y="154606"/>
            <a:ext cx="5501512"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Choisir une formation sur Parcoursup ou hors Parcoursup :</a:t>
            </a:r>
            <a:br>
              <a:rPr lang="fr-FR" sz="1400" b="1" kern="0" dirty="0" smtClean="0">
                <a:solidFill>
                  <a:srgbClr val="000091"/>
                </a:solidFill>
                <a:latin typeface="Arial"/>
              </a:rPr>
            </a:br>
            <a:r>
              <a:rPr lang="fr-FR" sz="1400" b="1" kern="0" dirty="0" smtClean="0">
                <a:solidFill>
                  <a:srgbClr val="000091"/>
                </a:solidFill>
                <a:latin typeface="Arial"/>
              </a:rPr>
              <a:t>quelles questions se poser ? Quels éléments vérifier ?</a:t>
            </a:r>
            <a:endParaRPr lang="fr-FR" sz="1400" b="1" kern="0" dirty="0">
              <a:solidFill>
                <a:srgbClr val="000091"/>
              </a:solidFill>
              <a:latin typeface="Arial"/>
            </a:endParaRPr>
          </a:p>
        </p:txBody>
      </p:sp>
    </p:spTree>
    <p:extLst>
      <p:ext uri="{BB962C8B-B14F-4D97-AF65-F5344CB8AC3E}">
        <p14:creationId xmlns:p14="http://schemas.microsoft.com/office/powerpoint/2010/main" val="3165219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4294967295"/>
          </p:nvPr>
        </p:nvSpPr>
        <p:spPr>
          <a:xfrm>
            <a:off x="453024" y="802292"/>
            <a:ext cx="8437558" cy="589186"/>
          </a:xfrm>
        </p:spPr>
        <p:txBody>
          <a:bodyPr/>
          <a:lstStyle/>
          <a:p>
            <a:pPr marL="0" indent="0" algn="l">
              <a:spcAft>
                <a:spcPts val="1800"/>
              </a:spcAft>
              <a:buNone/>
            </a:pPr>
            <a:r>
              <a:rPr lang="fr-FR" sz="1600" b="1" dirty="0"/>
              <a:t>Pour chaque formation, une fiche de présentation organisée en 6 rubriques clés, pour être plus claire, plus riche, plus transparente</a:t>
            </a:r>
          </a:p>
        </p:txBody>
      </p:sp>
      <p:sp>
        <p:nvSpPr>
          <p:cNvPr id="4" name="Espace réservé du texte 3"/>
          <p:cNvSpPr>
            <a:spLocks noGrp="1"/>
          </p:cNvSpPr>
          <p:nvPr>
            <p:ph type="body" sz="quarter" idx="4294967295"/>
          </p:nvPr>
        </p:nvSpPr>
        <p:spPr>
          <a:xfrm>
            <a:off x="289281" y="1380306"/>
            <a:ext cx="8477055" cy="3432280"/>
          </a:xfrm>
        </p:spPr>
        <p:txBody>
          <a:bodyPr/>
          <a:lstStyle/>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Découvrir la formation et ses caractéristiques</a:t>
            </a:r>
            <a:r>
              <a:rPr lang="fr-FR" sz="1300" b="1" dirty="0"/>
              <a:t> </a:t>
            </a:r>
            <a:r>
              <a:rPr lang="fr-FR" sz="1300" dirty="0">
                <a:solidFill>
                  <a:schemeClr val="tx1"/>
                </a:solidFill>
              </a:rPr>
              <a:t>: les contenus et l’organisation des enseignements, les dispositifs pédagogiques, les </a:t>
            </a:r>
            <a:r>
              <a:rPr lang="fr-FR" sz="1300" b="1" dirty="0">
                <a:solidFill>
                  <a:schemeClr val="tx1"/>
                </a:solidFill>
              </a:rPr>
              <a:t>frais de scolarité</a:t>
            </a:r>
            <a:r>
              <a:rPr lang="fr-FR" sz="1300" dirty="0">
                <a:solidFill>
                  <a:schemeClr val="tx1"/>
                </a:solidFill>
              </a:rPr>
              <a:t>, le règlement de la CVEC, les dates des journées portes ouvertes... </a:t>
            </a:r>
          </a:p>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Comprendre les critères d’analyse des candidatures</a:t>
            </a:r>
            <a:r>
              <a:rPr lang="fr-FR" sz="1300" dirty="0">
                <a:solidFill>
                  <a:schemeClr val="tx1"/>
                </a:solidFill>
              </a:rPr>
              <a:t> à travers la représentation visuelle des critères définis par les formations (résultats scolaires, compétences et savoir-faire, savoir-être, motivation et cohérence du projet, engagements….) avec leur degré d’importance, ainsi que des conseils pour formuler sa candidature </a:t>
            </a:r>
          </a:p>
          <a:p>
            <a:pPr marL="171450" lvl="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Consulter les modalités de candidature</a:t>
            </a:r>
            <a:r>
              <a:rPr lang="fr-FR" sz="1300" dirty="0">
                <a:solidFill>
                  <a:schemeClr val="tx1"/>
                </a:solidFill>
              </a:rPr>
              <a:t> en particulier les conditions pour candidater, les modalités et calendrier des épreuves écrites/orales prévues par certaines formations sélectives et les éventuels frais associés</a:t>
            </a: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Visualiser les chiffres d’accès à la formation </a:t>
            </a:r>
            <a:r>
              <a:rPr lang="fr-FR" sz="1300" b="1" dirty="0"/>
              <a:t> :</a:t>
            </a:r>
            <a:r>
              <a:rPr lang="fr-FR" sz="1300" b="1" dirty="0">
                <a:solidFill>
                  <a:schemeClr val="tx1"/>
                </a:solidFill>
              </a:rPr>
              <a:t>  </a:t>
            </a:r>
            <a:r>
              <a:rPr lang="fr-FR" sz="1300" dirty="0">
                <a:solidFill>
                  <a:schemeClr val="tx1"/>
                </a:solidFill>
              </a:rPr>
              <a:t>des données clés sur l’admission en 2025 et les possibilités d’accès  dans la formation pour les lycéens de terminale au cours des 3 dernières années</a:t>
            </a:r>
            <a:endParaRPr lang="fr-FR" sz="1300" i="1" dirty="0">
              <a:solidFill>
                <a:schemeClr val="tx1"/>
              </a:solidFill>
            </a:endParaRP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Poursuivre ses études et connaitre les débouchés </a:t>
            </a:r>
            <a:r>
              <a:rPr lang="fr-FR" sz="1300" dirty="0">
                <a:solidFill>
                  <a:schemeClr val="tx1"/>
                </a:solidFill>
              </a:rPr>
              <a:t>: des informations sur les taux de réussite, les possibilités de poursuite d’études, les taux d’insertion et conditions de salaire des sortants de la formation</a:t>
            </a:r>
            <a:endParaRPr lang="fr-FR" sz="1400" b="1" i="1" dirty="0">
              <a:solidFill>
                <a:srgbClr val="FF0000"/>
              </a:solidFill>
              <a:highlight>
                <a:srgbClr val="0000FF"/>
              </a:highlight>
            </a:endParaRPr>
          </a:p>
          <a:p>
            <a:pPr marL="171450" indent="-171450">
              <a:spcAft>
                <a:spcPts val="1200"/>
              </a:spcAft>
              <a:buClr>
                <a:schemeClr val="tx2"/>
              </a:buClr>
              <a:buFont typeface="Wingdings" panose="05000000000000000000" pitchFamily="2" charset="2"/>
              <a:buChar char="§"/>
            </a:pPr>
            <a:r>
              <a:rPr lang="fr-FR" sz="1200" b="1" dirty="0">
                <a:solidFill>
                  <a:schemeClr val="bg1"/>
                </a:solidFill>
                <a:highlight>
                  <a:srgbClr val="0000FF"/>
                </a:highlight>
              </a:rPr>
              <a:t>Contacter et échanger avec l’établissement </a:t>
            </a:r>
            <a:r>
              <a:rPr lang="fr-FR" sz="1300" dirty="0">
                <a:solidFill>
                  <a:schemeClr val="tx1"/>
                </a:solidFill>
              </a:rPr>
              <a:t> : contacts de référents de la formation, notamment le référent handicap </a:t>
            </a: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13</a:t>
            </a:fld>
            <a:endParaRPr lang="fr-FR" dirty="0">
              <a:solidFill>
                <a:schemeClr val="tx1"/>
              </a:solidFill>
            </a:endParaRPr>
          </a:p>
        </p:txBody>
      </p:sp>
      <p:sp>
        <p:nvSpPr>
          <p:cNvPr id="5" name="Rectangle à coins arrondis 4"/>
          <p:cNvSpPr/>
          <p:nvPr/>
        </p:nvSpPr>
        <p:spPr>
          <a:xfrm>
            <a:off x="3147393" y="180000"/>
            <a:ext cx="5744816" cy="41818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La fiche de formation : tout savoir sur une formation</a:t>
            </a:r>
          </a:p>
        </p:txBody>
      </p:sp>
    </p:spTree>
    <p:extLst>
      <p:ext uri="{BB962C8B-B14F-4D97-AF65-F5344CB8AC3E}">
        <p14:creationId xmlns:p14="http://schemas.microsoft.com/office/powerpoint/2010/main" val="2204785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14</a:t>
            </a:fld>
            <a:endParaRPr lang="fr-FR" dirty="0">
              <a:solidFill>
                <a:schemeClr val="tx1"/>
              </a:solidFill>
            </a:endParaRPr>
          </a:p>
        </p:txBody>
      </p:sp>
      <p:sp>
        <p:nvSpPr>
          <p:cNvPr id="7" name="Titre 1"/>
          <p:cNvSpPr>
            <a:spLocks noGrp="1"/>
          </p:cNvSpPr>
          <p:nvPr>
            <p:ph type="title"/>
          </p:nvPr>
        </p:nvSpPr>
        <p:spPr>
          <a:xfrm>
            <a:off x="4691569" y="938464"/>
            <a:ext cx="4003540" cy="3649509"/>
          </a:xfrm>
        </p:spPr>
        <p:txBody>
          <a:bodyPr/>
          <a:lstStyle/>
          <a:p>
            <a:r>
              <a:rPr lang="fr-FR" sz="1400" b="0" dirty="0">
                <a:latin typeface="+mn-lt"/>
              </a:rPr>
              <a:t>&gt;&gt; une rubrique dédiée aux </a:t>
            </a:r>
            <a:r>
              <a:rPr lang="fr-FR" sz="1400" b="0" dirty="0">
                <a:solidFill>
                  <a:srgbClr val="FF0000"/>
                </a:solidFill>
                <a:latin typeface="+mn-lt"/>
              </a:rPr>
              <a:t>critères d’analyse des candidatures</a:t>
            </a:r>
            <a:r>
              <a:rPr lang="fr-FR" sz="1400" b="0" dirty="0">
                <a:latin typeface="+mn-lt"/>
              </a:rPr>
              <a:t> avec une présentation globale et détaillée</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&gt;&gt; la rubrique</a:t>
            </a:r>
            <a:r>
              <a:rPr lang="fr-FR" sz="1400" b="0" dirty="0">
                <a:solidFill>
                  <a:schemeClr val="tx2"/>
                </a:solidFill>
                <a:latin typeface="+mn-lt"/>
              </a:rPr>
              <a:t> « </a:t>
            </a:r>
            <a:r>
              <a:rPr lang="fr-FR" sz="1400" b="0" dirty="0">
                <a:solidFill>
                  <a:srgbClr val="FF0000"/>
                </a:solidFill>
                <a:latin typeface="+mn-lt"/>
              </a:rPr>
              <a:t>Conseils </a:t>
            </a:r>
            <a:r>
              <a:rPr lang="fr-FR" sz="1400" b="0" dirty="0">
                <a:solidFill>
                  <a:schemeClr val="tx2"/>
                </a:solidFill>
                <a:latin typeface="+mn-lt"/>
              </a:rPr>
              <a:t>» </a:t>
            </a:r>
            <a:r>
              <a:rPr lang="fr-FR" sz="1400" b="0" dirty="0">
                <a:latin typeface="+mn-lt"/>
              </a:rPr>
              <a:t>pour faire passer des messages aux candidats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
            </a:r>
            <a:br>
              <a:rPr lang="fr-FR" sz="1400" b="0" dirty="0">
                <a:latin typeface="+mn-lt"/>
              </a:rPr>
            </a:br>
            <a:r>
              <a:rPr lang="fr-FR" sz="1400" b="0" dirty="0">
                <a:latin typeface="+mn-lt"/>
              </a:rPr>
              <a:t>&gt;&gt; Des </a:t>
            </a:r>
            <a:r>
              <a:rPr lang="fr-FR" sz="1400" b="0" dirty="0">
                <a:solidFill>
                  <a:srgbClr val="FF0000"/>
                </a:solidFill>
                <a:latin typeface="+mn-lt"/>
              </a:rPr>
              <a:t>rapports d’analyse des candidatures </a:t>
            </a:r>
            <a:r>
              <a:rPr lang="fr-FR" sz="1400" b="0" dirty="0">
                <a:latin typeface="+mn-lt"/>
              </a:rPr>
              <a:t>de l’année riches en données pour réfléchir </a:t>
            </a:r>
            <a:r>
              <a:rPr lang="fr-FR" sz="1400" dirty="0">
                <a:latin typeface="Marianne Light" panose="02000000000000000000" pitchFamily="2" charset="0"/>
              </a:rPr>
              <a:t/>
            </a:r>
            <a:br>
              <a:rPr lang="fr-FR" sz="1400" dirty="0">
                <a:latin typeface="Marianne Light" panose="02000000000000000000" pitchFamily="2" charset="0"/>
              </a:rPr>
            </a:br>
            <a:r>
              <a:rPr lang="fr-FR" sz="1400" dirty="0"/>
              <a:t/>
            </a:r>
            <a:br>
              <a:rPr lang="fr-FR" sz="1400" dirty="0"/>
            </a:br>
            <a:r>
              <a:rPr lang="fr-FR" sz="1400" dirty="0"/>
              <a:t/>
            </a:r>
            <a:br>
              <a:rPr lang="fr-FR" sz="1400" dirty="0"/>
            </a:br>
            <a:r>
              <a:rPr lang="fr-FR" sz="1400" dirty="0"/>
              <a:t/>
            </a:r>
            <a:br>
              <a:rPr lang="fr-FR" sz="1400" dirty="0"/>
            </a:br>
            <a:r>
              <a:rPr lang="fr-FR" sz="1400" dirty="0"/>
              <a:t/>
            </a:r>
            <a:br>
              <a:rPr lang="fr-FR" sz="1400" dirty="0"/>
            </a:br>
            <a:endParaRPr lang="fr-FR" sz="1400" b="0" dirty="0"/>
          </a:p>
        </p:txBody>
      </p:sp>
      <p:pic>
        <p:nvPicPr>
          <p:cNvPr id="2" name="Image 1">
            <a:extLst>
              <a:ext uri="{FF2B5EF4-FFF2-40B4-BE49-F238E27FC236}">
                <a16:creationId xmlns:a16="http://schemas.microsoft.com/office/drawing/2014/main" id="{031D50A2-A3BB-4FC4-9E08-8D973822F6DE}"/>
              </a:ext>
            </a:extLst>
          </p:cNvPr>
          <p:cNvPicPr>
            <a:picLocks noChangeAspect="1"/>
          </p:cNvPicPr>
          <p:nvPr/>
        </p:nvPicPr>
        <p:blipFill>
          <a:blip r:embed="rId2"/>
          <a:stretch>
            <a:fillRect/>
          </a:stretch>
        </p:blipFill>
        <p:spPr>
          <a:xfrm>
            <a:off x="408172" y="853827"/>
            <a:ext cx="4114311" cy="4011910"/>
          </a:xfrm>
          <a:prstGeom prst="rect">
            <a:avLst/>
          </a:prstGeom>
        </p:spPr>
      </p:pic>
      <p:sp>
        <p:nvSpPr>
          <p:cNvPr id="3" name="Rectangle 2"/>
          <p:cNvSpPr/>
          <p:nvPr/>
        </p:nvSpPr>
        <p:spPr>
          <a:xfrm>
            <a:off x="1043608" y="853827"/>
            <a:ext cx="720080" cy="709811"/>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2399124" y="2571750"/>
            <a:ext cx="2028860" cy="1152128"/>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408172" y="3939902"/>
            <a:ext cx="2939692" cy="216024"/>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F987547-D371-49CE-9237-194736E05A8E}"/>
              </a:ext>
            </a:extLst>
          </p:cNvPr>
          <p:cNvSpPr txBox="1"/>
          <p:nvPr/>
        </p:nvSpPr>
        <p:spPr>
          <a:xfrm>
            <a:off x="4621519" y="3678582"/>
            <a:ext cx="3866178" cy="692497"/>
          </a:xfrm>
          <a:prstGeom prst="rect">
            <a:avLst/>
          </a:prstGeom>
          <a:noFill/>
          <a:ln>
            <a:solidFill>
              <a:schemeClr val="bg2"/>
            </a:solidFill>
          </a:ln>
        </p:spPr>
        <p:txBody>
          <a:bodyPr wrap="square">
            <a:spAutoFit/>
          </a:bodyPr>
          <a:lstStyle/>
          <a:p>
            <a:r>
              <a:rPr lang="fr-FR" sz="1300" b="1" dirty="0">
                <a:solidFill>
                  <a:srgbClr val="FF0000"/>
                </a:solidFill>
                <a:latin typeface="Arial" panose="020B0604020202020204" pitchFamily="34" charset="0"/>
                <a:cs typeface="Arial" panose="020B0604020202020204" pitchFamily="34" charset="0"/>
              </a:rPr>
              <a:t>Nouveauté en 2026 </a:t>
            </a:r>
            <a:r>
              <a:rPr lang="fr-FR" sz="1300" dirty="0">
                <a:latin typeface="Arial" panose="020B0604020202020204" pitchFamily="34" charset="0"/>
                <a:cs typeface="Arial" panose="020B0604020202020204" pitchFamily="34" charset="0"/>
              </a:rPr>
              <a:t/>
            </a:r>
            <a:br>
              <a:rPr lang="fr-FR" sz="1300" dirty="0">
                <a:latin typeface="Arial" panose="020B0604020202020204" pitchFamily="34" charset="0"/>
                <a:cs typeface="Arial" panose="020B0604020202020204" pitchFamily="34" charset="0"/>
              </a:rPr>
            </a:br>
            <a:r>
              <a:rPr lang="fr-FR" sz="1300" dirty="0" smtClean="0">
                <a:latin typeface="Arial" panose="020B0604020202020204" pitchFamily="34" charset="0"/>
                <a:cs typeface="Arial" panose="020B0604020202020204" pitchFamily="34" charset="0"/>
              </a:rPr>
              <a:t>Des</a:t>
            </a:r>
            <a:r>
              <a:rPr lang="fr-FR" sz="1300" b="1" dirty="0" smtClean="0">
                <a:latin typeface="Arial" panose="020B0604020202020204" pitchFamily="34" charset="0"/>
                <a:cs typeface="Arial" panose="020B0604020202020204" pitchFamily="34" charset="0"/>
              </a:rPr>
              <a:t> </a:t>
            </a:r>
            <a:r>
              <a:rPr lang="fr-FR" sz="1300" u="sng" dirty="0">
                <a:uFill>
                  <a:solidFill>
                    <a:schemeClr val="accent2"/>
                  </a:solidFill>
                </a:uFill>
                <a:latin typeface="Arial" panose="020B0604020202020204" pitchFamily="34" charset="0"/>
                <a:cs typeface="Arial" panose="020B0604020202020204" pitchFamily="34" charset="0"/>
              </a:rPr>
              <a:t>rapports d’analyse des candidatures </a:t>
            </a:r>
            <a:r>
              <a:rPr lang="fr-FR" sz="1300" dirty="0">
                <a:latin typeface="Arial" panose="020B0604020202020204" pitchFamily="34" charset="0"/>
                <a:cs typeface="Arial" panose="020B0604020202020204" pitchFamily="34" charset="0"/>
              </a:rPr>
              <a:t>de l’année précédente plus riches en données </a:t>
            </a:r>
          </a:p>
        </p:txBody>
      </p:sp>
      <p:sp>
        <p:nvSpPr>
          <p:cNvPr id="11" name="Rectangle à coins arrondis 10"/>
          <p:cNvSpPr/>
          <p:nvPr/>
        </p:nvSpPr>
        <p:spPr>
          <a:xfrm>
            <a:off x="3824929" y="161909"/>
            <a:ext cx="4941407" cy="496391"/>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Assurer la visibilité des critères de candidatures</a:t>
            </a:r>
            <a:endParaRPr lang="fr-FR" sz="1600" b="1" kern="0" dirty="0">
              <a:solidFill>
                <a:srgbClr val="000091"/>
              </a:solidFill>
              <a:latin typeface="Arial"/>
            </a:endParaRPr>
          </a:p>
        </p:txBody>
      </p:sp>
    </p:spTree>
    <p:extLst>
      <p:ext uri="{BB962C8B-B14F-4D97-AF65-F5344CB8AC3E}">
        <p14:creationId xmlns:p14="http://schemas.microsoft.com/office/powerpoint/2010/main" val="2385663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8355" y="4114104"/>
            <a:ext cx="8484769" cy="656977"/>
          </a:xfrm>
        </p:spPr>
        <p:txBody>
          <a:bodyPr/>
          <a:lstStyle/>
          <a:p>
            <a:pPr>
              <a:buClr>
                <a:schemeClr val="tx2"/>
              </a:buClr>
            </a:pPr>
            <a:r>
              <a:rPr lang="fr-FR" sz="1600" dirty="0">
                <a:solidFill>
                  <a:schemeClr val="bg1"/>
                </a:solidFill>
                <a:highlight>
                  <a:srgbClr val="0000FF"/>
                </a:highlight>
                <a:latin typeface="+mn-lt"/>
                <a:ea typeface="+mn-ea"/>
                <a:cs typeface="+mn-cs"/>
              </a:rPr>
              <a:t>Des conseils personnalisés pour vous aider </a:t>
            </a:r>
            <a:r>
              <a:rPr lang="fr-FR" sz="1400" b="0" dirty="0">
                <a:latin typeface="+mn-lt"/>
              </a:rPr>
              <a:t> </a:t>
            </a:r>
            <a:r>
              <a:rPr lang="fr-FR" sz="1400" b="0" dirty="0">
                <a:solidFill>
                  <a:schemeClr val="tx1"/>
                </a:solidFill>
                <a:latin typeface="+mn-lt"/>
              </a:rPr>
              <a:t>: consultez les critères spécifiques de la formation, </a:t>
            </a:r>
            <a:br>
              <a:rPr lang="fr-FR" sz="1400" b="0" dirty="0">
                <a:solidFill>
                  <a:schemeClr val="tx1"/>
                </a:solidFill>
                <a:latin typeface="+mn-lt"/>
              </a:rPr>
            </a:br>
            <a:r>
              <a:rPr lang="fr-FR" sz="1400" b="0" dirty="0">
                <a:solidFill>
                  <a:schemeClr val="tx1"/>
                </a:solidFill>
                <a:latin typeface="+mn-lt"/>
              </a:rPr>
              <a:t>diversifiez vos vœux en alternant vœux d’ambition, de raison, de précaution</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15</a:t>
            </a:fld>
            <a:endParaRPr lang="fr-FR" dirty="0">
              <a:solidFill>
                <a:schemeClr val="tx1"/>
              </a:solidFill>
            </a:endParaRPr>
          </a:p>
        </p:txBody>
      </p:sp>
      <p:sp>
        <p:nvSpPr>
          <p:cNvPr id="11" name="Titre 1"/>
          <p:cNvSpPr txBox="1">
            <a:spLocks/>
          </p:cNvSpPr>
          <p:nvPr/>
        </p:nvSpPr>
        <p:spPr bwMode="gray">
          <a:xfrm>
            <a:off x="395537" y="895597"/>
            <a:ext cx="8496258" cy="235993"/>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2"/>
                </a:solidFill>
                <a:latin typeface="+mj-lt"/>
                <a:ea typeface="+mj-ea"/>
                <a:cs typeface="+mj-cs"/>
              </a:defRPr>
            </a:lvl1pPr>
          </a:lstStyle>
          <a:p>
            <a:r>
              <a:rPr lang="fr-FR" sz="1600" dirty="0">
                <a:solidFill>
                  <a:schemeClr val="bg1"/>
                </a:solidFill>
                <a:highlight>
                  <a:srgbClr val="0000FF"/>
                </a:highlight>
                <a:latin typeface="+mn-lt"/>
                <a:ea typeface="+mn-ea"/>
                <a:cs typeface="+mn-cs"/>
              </a:rPr>
              <a:t>Une visibilité sur l’accès dans la formation </a:t>
            </a:r>
          </a:p>
          <a:p>
            <a:r>
              <a:rPr lang="fr-FR" sz="1600" dirty="0">
                <a:solidFill>
                  <a:schemeClr val="bg1"/>
                </a:solidFill>
                <a:highlight>
                  <a:srgbClr val="0000FF"/>
                </a:highlight>
                <a:latin typeface="+mn-lt"/>
                <a:ea typeface="+mn-ea"/>
                <a:cs typeface="+mn-cs"/>
              </a:rPr>
              <a:t>pour les lycéens des 3 types de bac au cours des 3 dernières années </a:t>
            </a:r>
          </a:p>
        </p:txBody>
      </p:sp>
      <p:pic>
        <p:nvPicPr>
          <p:cNvPr id="3" name="Image 2">
            <a:extLst>
              <a:ext uri="{FF2B5EF4-FFF2-40B4-BE49-F238E27FC236}">
                <a16:creationId xmlns:a16="http://schemas.microsoft.com/office/drawing/2014/main" id="{DD66243B-B6A6-40AA-B38B-96BE24B6CA65}"/>
              </a:ext>
            </a:extLst>
          </p:cNvPr>
          <p:cNvPicPr>
            <a:picLocks noChangeAspect="1"/>
          </p:cNvPicPr>
          <p:nvPr/>
        </p:nvPicPr>
        <p:blipFill>
          <a:blip r:embed="rId2"/>
          <a:stretch>
            <a:fillRect/>
          </a:stretch>
        </p:blipFill>
        <p:spPr>
          <a:xfrm>
            <a:off x="468355" y="1545093"/>
            <a:ext cx="2658570" cy="1931907"/>
          </a:xfrm>
          <a:prstGeom prst="rect">
            <a:avLst/>
          </a:prstGeom>
        </p:spPr>
      </p:pic>
      <p:pic>
        <p:nvPicPr>
          <p:cNvPr id="4" name="Image 3">
            <a:extLst>
              <a:ext uri="{FF2B5EF4-FFF2-40B4-BE49-F238E27FC236}">
                <a16:creationId xmlns:a16="http://schemas.microsoft.com/office/drawing/2014/main" id="{13DD5D7A-FDDD-498A-8C10-0B424350D693}"/>
              </a:ext>
            </a:extLst>
          </p:cNvPr>
          <p:cNvPicPr>
            <a:picLocks noChangeAspect="1"/>
          </p:cNvPicPr>
          <p:nvPr/>
        </p:nvPicPr>
        <p:blipFill>
          <a:blip r:embed="rId3"/>
          <a:stretch>
            <a:fillRect/>
          </a:stretch>
        </p:blipFill>
        <p:spPr>
          <a:xfrm>
            <a:off x="3126925" y="1417087"/>
            <a:ext cx="2886012" cy="2211710"/>
          </a:xfrm>
          <a:prstGeom prst="rect">
            <a:avLst/>
          </a:prstGeom>
        </p:spPr>
      </p:pic>
      <p:pic>
        <p:nvPicPr>
          <p:cNvPr id="5" name="Image 4">
            <a:extLst>
              <a:ext uri="{FF2B5EF4-FFF2-40B4-BE49-F238E27FC236}">
                <a16:creationId xmlns:a16="http://schemas.microsoft.com/office/drawing/2014/main" id="{BF4DAB3E-F718-4FAB-BC56-146DB57919AF}"/>
              </a:ext>
            </a:extLst>
          </p:cNvPr>
          <p:cNvPicPr>
            <a:picLocks noChangeAspect="1"/>
          </p:cNvPicPr>
          <p:nvPr/>
        </p:nvPicPr>
        <p:blipFill>
          <a:blip r:embed="rId4"/>
          <a:stretch>
            <a:fillRect/>
          </a:stretch>
        </p:blipFill>
        <p:spPr>
          <a:xfrm>
            <a:off x="6112904" y="1406119"/>
            <a:ext cx="2582328" cy="2579979"/>
          </a:xfrm>
          <a:prstGeom prst="rect">
            <a:avLst/>
          </a:prstGeom>
        </p:spPr>
      </p:pic>
      <p:sp>
        <p:nvSpPr>
          <p:cNvPr id="10" name="Rectangle à coins arrondis 9"/>
          <p:cNvSpPr/>
          <p:nvPr/>
        </p:nvSpPr>
        <p:spPr>
          <a:xfrm>
            <a:off x="4059790" y="100976"/>
            <a:ext cx="459751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Des données claires, riches et utiles</a:t>
            </a:r>
            <a:endParaRPr lang="fr-FR" sz="1600" b="1" kern="0" dirty="0">
              <a:solidFill>
                <a:srgbClr val="000091"/>
              </a:solidFill>
              <a:latin typeface="Arial"/>
            </a:endParaRPr>
          </a:p>
        </p:txBody>
      </p:sp>
    </p:spTree>
    <p:extLst>
      <p:ext uri="{BB962C8B-B14F-4D97-AF65-F5344CB8AC3E}">
        <p14:creationId xmlns:p14="http://schemas.microsoft.com/office/powerpoint/2010/main" val="1910590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EECD10B6-4CE7-43AA-915D-DFD0A4948923}"/>
              </a:ext>
            </a:extLst>
          </p:cNvPr>
          <p:cNvSpPr>
            <a:spLocks noGrp="1"/>
          </p:cNvSpPr>
          <p:nvPr>
            <p:ph type="sldNum" sz="quarter" idx="12"/>
          </p:nvPr>
        </p:nvSpPr>
        <p:spPr/>
        <p:txBody>
          <a:bodyPr/>
          <a:lstStyle/>
          <a:p>
            <a:fld id="{733122C9-A0B9-462F-8757-0847AD287B63}" type="slidenum">
              <a:rPr lang="fr-FR" smtClean="0">
                <a:solidFill>
                  <a:schemeClr val="tx1"/>
                </a:solidFill>
              </a:rPr>
              <a:pPr/>
              <a:t>16</a:t>
            </a:fld>
            <a:endParaRPr lang="fr-FR" dirty="0">
              <a:solidFill>
                <a:schemeClr val="tx1"/>
              </a:solidFill>
            </a:endParaRPr>
          </a:p>
        </p:txBody>
      </p:sp>
      <p:sp>
        <p:nvSpPr>
          <p:cNvPr id="11" name="Titre 1"/>
          <p:cNvSpPr txBox="1">
            <a:spLocks/>
          </p:cNvSpPr>
          <p:nvPr/>
        </p:nvSpPr>
        <p:spPr bwMode="gray">
          <a:xfrm>
            <a:off x="4572000" y="915566"/>
            <a:ext cx="4003540" cy="3456384"/>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171450" indent="-171450">
              <a:spcAft>
                <a:spcPts val="600"/>
              </a:spcAft>
              <a:buClr>
                <a:srgbClr val="000091"/>
              </a:buClr>
              <a:buFont typeface="Wingdings" panose="05000000000000000000" pitchFamily="2" charset="2"/>
              <a:buChar char="Ø"/>
            </a:pPr>
            <a:r>
              <a:rPr lang="fr-FR" sz="1200" b="0" dirty="0" smtClean="0"/>
              <a:t>Une </a:t>
            </a:r>
            <a:r>
              <a:rPr lang="fr-FR" sz="1200" b="0" dirty="0"/>
              <a:t>rubrique dédiée à l’information sur la </a:t>
            </a:r>
            <a:r>
              <a:rPr lang="fr-FR" sz="1200" dirty="0">
                <a:solidFill>
                  <a:srgbClr val="000091"/>
                </a:solidFill>
              </a:rPr>
              <a:t>poursuite d’études et l’insertion professionnelle des étudiants  </a:t>
            </a:r>
            <a:endParaRPr lang="fr-FR" sz="1400" b="0" dirty="0">
              <a:solidFill>
                <a:srgbClr val="FF0000"/>
              </a:solidFill>
            </a:endParaRPr>
          </a:p>
          <a:p>
            <a:pPr marL="171450" indent="-171450">
              <a:spcAft>
                <a:spcPts val="600"/>
              </a:spcAft>
              <a:buClr>
                <a:srgbClr val="000091"/>
              </a:buClr>
              <a:buFont typeface="Wingdings" panose="05000000000000000000" pitchFamily="2" charset="2"/>
              <a:buChar char="Ø"/>
            </a:pPr>
            <a:r>
              <a:rPr lang="fr-FR" sz="1200" dirty="0" smtClean="0">
                <a:solidFill>
                  <a:srgbClr val="000091"/>
                </a:solidFill>
              </a:rPr>
              <a:t>L’information </a:t>
            </a:r>
            <a:r>
              <a:rPr lang="fr-FR" sz="1200" dirty="0">
                <a:solidFill>
                  <a:srgbClr val="000091"/>
                </a:solidFill>
              </a:rPr>
              <a:t>sur la </a:t>
            </a:r>
            <a:r>
              <a:rPr lang="fr-FR" sz="1200" dirty="0" smtClean="0">
                <a:solidFill>
                  <a:srgbClr val="000091"/>
                </a:solidFill>
              </a:rPr>
              <a:t>réussite</a:t>
            </a:r>
            <a:endParaRPr lang="fr-FR" sz="1400" dirty="0">
              <a:solidFill>
                <a:srgbClr val="000091"/>
              </a:solidFill>
            </a:endParaRPr>
          </a:p>
          <a:p>
            <a:pPr marL="171450" indent="-171450">
              <a:spcAft>
                <a:spcPts val="600"/>
              </a:spcAft>
              <a:buClr>
                <a:srgbClr val="000091"/>
              </a:buClr>
              <a:buFont typeface="Wingdings" panose="05000000000000000000" pitchFamily="2" charset="2"/>
              <a:buChar char="Ø"/>
            </a:pPr>
            <a:r>
              <a:rPr lang="fr-FR" sz="1200" dirty="0" smtClean="0">
                <a:solidFill>
                  <a:srgbClr val="000091"/>
                </a:solidFill>
              </a:rPr>
              <a:t>Des </a:t>
            </a:r>
            <a:r>
              <a:rPr lang="fr-FR" sz="1200" dirty="0">
                <a:solidFill>
                  <a:srgbClr val="000091"/>
                </a:solidFill>
              </a:rPr>
              <a:t>statistiques d’insertion et de niveau de salaires </a:t>
            </a:r>
            <a:r>
              <a:rPr lang="fr-FR" sz="1200" b="0" dirty="0"/>
              <a:t>6 mois /1 an après la sortie des études </a:t>
            </a:r>
          </a:p>
          <a:p>
            <a:pPr marL="171450" indent="-171450">
              <a:buClr>
                <a:srgbClr val="000091"/>
              </a:buClr>
              <a:buFont typeface="Wingdings" panose="05000000000000000000" pitchFamily="2" charset="2"/>
              <a:buChar char="§"/>
            </a:pPr>
            <a:r>
              <a:rPr lang="fr-FR" sz="1200" b="0" dirty="0" smtClean="0"/>
              <a:t>Licences </a:t>
            </a:r>
            <a:r>
              <a:rPr lang="fr-FR" sz="1200" b="0" dirty="0"/>
              <a:t>générales</a:t>
            </a:r>
          </a:p>
          <a:p>
            <a:pPr marL="171450" indent="-171450">
              <a:buClr>
                <a:srgbClr val="000091"/>
              </a:buClr>
              <a:buFont typeface="Wingdings" panose="05000000000000000000" pitchFamily="2" charset="2"/>
              <a:buChar char="§"/>
            </a:pPr>
            <a:r>
              <a:rPr lang="fr-FR" sz="1200" b="0" dirty="0" smtClean="0"/>
              <a:t>BTS</a:t>
            </a:r>
            <a:endParaRPr lang="fr-FR" sz="1200" b="0" dirty="0"/>
          </a:p>
          <a:p>
            <a:pPr marL="171450" indent="-171450">
              <a:buClr>
                <a:srgbClr val="000091"/>
              </a:buClr>
              <a:buFont typeface="Wingdings" panose="05000000000000000000" pitchFamily="2" charset="2"/>
              <a:buChar char="§"/>
            </a:pPr>
            <a:r>
              <a:rPr lang="fr-FR" sz="1200" b="0" dirty="0" smtClean="0"/>
              <a:t>BUT</a:t>
            </a:r>
            <a:endParaRPr lang="fr-FR" sz="1200" b="0" dirty="0"/>
          </a:p>
          <a:p>
            <a:pPr marL="171450" indent="-171450">
              <a:buClr>
                <a:srgbClr val="000091"/>
              </a:buClr>
              <a:buFont typeface="Wingdings" panose="05000000000000000000" pitchFamily="2" charset="2"/>
              <a:buChar char="§"/>
            </a:pPr>
            <a:r>
              <a:rPr lang="fr-FR" sz="1200" b="0" dirty="0" smtClean="0"/>
              <a:t>Écoles </a:t>
            </a:r>
            <a:r>
              <a:rPr lang="fr-FR" sz="1200" b="0" dirty="0"/>
              <a:t>d’ingénieur, de commerce et de </a:t>
            </a:r>
            <a:r>
              <a:rPr lang="fr-FR" sz="1200" b="0" dirty="0" smtClean="0"/>
              <a:t>management</a:t>
            </a:r>
          </a:p>
          <a:p>
            <a:pPr marL="171450" indent="-171450">
              <a:buClr>
                <a:srgbClr val="000091"/>
              </a:buClr>
              <a:buFont typeface="Wingdings" panose="05000000000000000000" pitchFamily="2" charset="2"/>
              <a:buChar char="§"/>
            </a:pPr>
            <a:r>
              <a:rPr lang="fr-FR" sz="1300" b="0" dirty="0" smtClean="0"/>
              <a:t>Etc</a:t>
            </a:r>
            <a:r>
              <a:rPr lang="fr-FR" sz="1300" b="0" dirty="0"/>
              <a:t>.</a:t>
            </a:r>
          </a:p>
          <a:p>
            <a:endParaRPr lang="fr-FR" sz="1400" b="0" dirty="0"/>
          </a:p>
        </p:txBody>
      </p:sp>
      <p:pic>
        <p:nvPicPr>
          <p:cNvPr id="8" name="Image 7">
            <a:extLst>
              <a:ext uri="{FF2B5EF4-FFF2-40B4-BE49-F238E27FC236}">
                <a16:creationId xmlns:a16="http://schemas.microsoft.com/office/drawing/2014/main" id="{671369B3-31F5-DC5C-7C30-603B5D2665D8}"/>
              </a:ext>
            </a:extLst>
          </p:cNvPr>
          <p:cNvPicPr>
            <a:picLocks noChangeAspect="1"/>
          </p:cNvPicPr>
          <p:nvPr/>
        </p:nvPicPr>
        <p:blipFill rotWithShape="1">
          <a:blip r:embed="rId2"/>
          <a:srcRect b="7239"/>
          <a:stretch/>
        </p:blipFill>
        <p:spPr>
          <a:xfrm>
            <a:off x="386197" y="987574"/>
            <a:ext cx="3762460" cy="3456384"/>
          </a:xfrm>
          <a:prstGeom prst="rect">
            <a:avLst/>
          </a:prstGeom>
          <a:ln>
            <a:solidFill>
              <a:schemeClr val="bg1">
                <a:lumMod val="95000"/>
              </a:schemeClr>
            </a:solidFill>
          </a:ln>
        </p:spPr>
      </p:pic>
      <p:pic>
        <p:nvPicPr>
          <p:cNvPr id="12" name="Image 11">
            <a:extLst>
              <a:ext uri="{FF2B5EF4-FFF2-40B4-BE49-F238E27FC236}">
                <a16:creationId xmlns:a16="http://schemas.microsoft.com/office/drawing/2014/main" id="{A7149D4F-4A71-4832-92ED-2CBA62E74A0D}"/>
              </a:ext>
            </a:extLst>
          </p:cNvPr>
          <p:cNvPicPr>
            <a:picLocks noChangeAspect="1"/>
          </p:cNvPicPr>
          <p:nvPr/>
        </p:nvPicPr>
        <p:blipFill rotWithShape="1">
          <a:blip r:embed="rId3"/>
          <a:srcRect b="71055"/>
          <a:stretch/>
        </p:blipFill>
        <p:spPr>
          <a:xfrm>
            <a:off x="2267427" y="3552170"/>
            <a:ext cx="1296144" cy="373439"/>
          </a:xfrm>
          <a:prstGeom prst="rect">
            <a:avLst/>
          </a:prstGeom>
        </p:spPr>
      </p:pic>
      <p:pic>
        <p:nvPicPr>
          <p:cNvPr id="13" name="Image 12">
            <a:extLst>
              <a:ext uri="{FF2B5EF4-FFF2-40B4-BE49-F238E27FC236}">
                <a16:creationId xmlns:a16="http://schemas.microsoft.com/office/drawing/2014/main" id="{D01714E7-196A-1B32-0195-0C49D8D16899}"/>
              </a:ext>
            </a:extLst>
          </p:cNvPr>
          <p:cNvPicPr>
            <a:picLocks noChangeAspect="1"/>
          </p:cNvPicPr>
          <p:nvPr/>
        </p:nvPicPr>
        <p:blipFill rotWithShape="1">
          <a:blip r:embed="rId3"/>
          <a:srcRect t="34649" b="10613"/>
          <a:stretch/>
        </p:blipFill>
        <p:spPr>
          <a:xfrm>
            <a:off x="2267427" y="3925609"/>
            <a:ext cx="1416158" cy="771590"/>
          </a:xfrm>
          <a:prstGeom prst="rect">
            <a:avLst/>
          </a:prstGeom>
        </p:spPr>
      </p:pic>
      <p:sp>
        <p:nvSpPr>
          <p:cNvPr id="2" name="Rectangle 1"/>
          <p:cNvSpPr/>
          <p:nvPr/>
        </p:nvSpPr>
        <p:spPr>
          <a:xfrm>
            <a:off x="2915499" y="987574"/>
            <a:ext cx="576381" cy="720080"/>
          </a:xfrm>
          <a:prstGeom prst="rect">
            <a:avLst/>
          </a:prstGeom>
          <a:no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4ED42DEF-D9C5-4576-AE4C-58A238702287}"/>
              </a:ext>
            </a:extLst>
          </p:cNvPr>
          <p:cNvPicPr>
            <a:picLocks noChangeAspect="1"/>
          </p:cNvPicPr>
          <p:nvPr/>
        </p:nvPicPr>
        <p:blipFill>
          <a:blip r:embed="rId4"/>
          <a:stretch>
            <a:fillRect/>
          </a:stretch>
        </p:blipFill>
        <p:spPr>
          <a:xfrm>
            <a:off x="5534748" y="2988576"/>
            <a:ext cx="1874528" cy="1693361"/>
          </a:xfrm>
          <a:prstGeom prst="rect">
            <a:avLst/>
          </a:prstGeom>
          <a:ln>
            <a:solidFill>
              <a:schemeClr val="bg1">
                <a:lumMod val="95000"/>
              </a:schemeClr>
            </a:solidFill>
          </a:ln>
        </p:spPr>
      </p:pic>
      <p:sp>
        <p:nvSpPr>
          <p:cNvPr id="14" name="Rectangle à coins arrondis 13"/>
          <p:cNvSpPr/>
          <p:nvPr/>
        </p:nvSpPr>
        <p:spPr>
          <a:xfrm>
            <a:off x="3978027" y="126539"/>
            <a:ext cx="459751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Informer sur l’insertion professionnelle </a:t>
            </a:r>
          </a:p>
          <a:p>
            <a:pPr algn="ctr"/>
            <a:r>
              <a:rPr lang="fr-FR" sz="1600" b="1" kern="0" dirty="0" smtClean="0">
                <a:solidFill>
                  <a:srgbClr val="000091"/>
                </a:solidFill>
                <a:latin typeface="Arial"/>
              </a:rPr>
              <a:t>des étudiants</a:t>
            </a:r>
            <a:endParaRPr lang="fr-FR" sz="1600" b="1" kern="0" dirty="0">
              <a:solidFill>
                <a:srgbClr val="000091"/>
              </a:solidFill>
              <a:latin typeface="Arial"/>
            </a:endParaRPr>
          </a:p>
        </p:txBody>
      </p:sp>
    </p:spTree>
    <p:extLst>
      <p:ext uri="{BB962C8B-B14F-4D97-AF65-F5344CB8AC3E}">
        <p14:creationId xmlns:p14="http://schemas.microsoft.com/office/powerpoint/2010/main" val="12144020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720000"/>
          </a:xfrm>
        </p:spPr>
        <p:txBody>
          <a:bodyPr/>
          <a:lstStyle/>
          <a:p>
            <a:r>
              <a:rPr lang="fr-FR" sz="2000" dirty="0"/>
              <a:t>Consolider votre projet d’orientation </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17</a:t>
            </a:fld>
            <a:endParaRPr lang="fr-FR" dirty="0">
              <a:solidFill>
                <a:schemeClr val="tx1"/>
              </a:solidFill>
            </a:endParaRPr>
          </a:p>
        </p:txBody>
      </p:sp>
      <p:sp>
        <p:nvSpPr>
          <p:cNvPr id="8" name="ZoneTexte 7"/>
          <p:cNvSpPr txBox="1"/>
          <p:nvPr/>
        </p:nvSpPr>
        <p:spPr>
          <a:xfrm>
            <a:off x="1043609" y="3301213"/>
            <a:ext cx="6840760" cy="1286506"/>
          </a:xfrm>
          <a:prstGeom prst="rect">
            <a:avLst/>
          </a:prstGeom>
          <a:noFill/>
        </p:spPr>
        <p:txBody>
          <a:bodyPr wrap="square" rtlCol="0">
            <a:spAutoFit/>
          </a:bodyPr>
          <a:lstStyle/>
          <a:p>
            <a:pPr marL="177800" lvl="0" indent="-177800" fontAlgn="base">
              <a:spcBef>
                <a:spcPct val="20000"/>
              </a:spcBef>
              <a:spcAft>
                <a:spcPct val="0"/>
              </a:spcAft>
              <a:buSzPct val="100000"/>
              <a:buBlip>
                <a:blip r:embed="rId2"/>
              </a:buBlip>
            </a:pPr>
            <a:r>
              <a:rPr lang="fr-FR" altLang="fr-FR" sz="1600" dirty="0"/>
              <a:t> </a:t>
            </a:r>
            <a:r>
              <a:rPr lang="fr-FR" altLang="fr-FR" sz="1400" dirty="0"/>
              <a:t>à prendre en compte par le lycéen et sa famille pour réfléchir sur son projet de poursuite d’études et formuler des vœux </a:t>
            </a:r>
          </a:p>
          <a:p>
            <a:pPr lvl="0" fontAlgn="base">
              <a:spcBef>
                <a:spcPct val="20000"/>
              </a:spcBef>
              <a:spcAft>
                <a:spcPct val="0"/>
              </a:spcAft>
              <a:buSzPct val="100000"/>
            </a:pPr>
            <a:endParaRPr lang="fr-FR" altLang="fr-FR" sz="1400" dirty="0"/>
          </a:p>
          <a:p>
            <a:pPr marL="177800" lvl="0" indent="-177800" fontAlgn="base">
              <a:spcBef>
                <a:spcPct val="20000"/>
              </a:spcBef>
              <a:spcAft>
                <a:spcPct val="0"/>
              </a:spcAft>
              <a:buSzPct val="100000"/>
              <a:buBlip>
                <a:blip r:embed="rId2"/>
              </a:buBlip>
            </a:pPr>
            <a:r>
              <a:rPr lang="fr-FR" altLang="fr-FR" sz="1400" dirty="0"/>
              <a:t>pour discuter avec les professeurs, professeurs principaux et les psychologues de l’Education nationale </a:t>
            </a:r>
          </a:p>
        </p:txBody>
      </p:sp>
      <p:sp>
        <p:nvSpPr>
          <p:cNvPr id="9" name="Flèche vers le bas 8"/>
          <p:cNvSpPr/>
          <p:nvPr/>
        </p:nvSpPr>
        <p:spPr>
          <a:xfrm>
            <a:off x="4139992" y="2826834"/>
            <a:ext cx="360000" cy="464996"/>
          </a:xfrm>
          <a:prstGeom prst="downArrow">
            <a:avLst/>
          </a:prstGeom>
          <a:solidFill>
            <a:srgbClr val="3D566E"/>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3" name="Rectangle à coins arrondis 2"/>
          <p:cNvSpPr/>
          <p:nvPr/>
        </p:nvSpPr>
        <p:spPr>
          <a:xfrm>
            <a:off x="1331640" y="1440919"/>
            <a:ext cx="6336704" cy="1313432"/>
          </a:xfrm>
          <a:prstGeom prst="roundRect">
            <a:avLst/>
          </a:prstGeom>
          <a:solidFill>
            <a:srgbClr val="FFCA00"/>
          </a:solidFill>
          <a:ln>
            <a:noFill/>
          </a:ln>
          <a:effectLst>
            <a:outerShdw blurRad="50800" dist="38100" dir="2700000" algn="tl" rotWithShape="0">
              <a:prstClr val="black">
                <a:alpha val="40000"/>
              </a:prstClr>
            </a:outerShdw>
          </a:effectLst>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fr-FR" sz="1400" b="1" dirty="0">
                <a:solidFill>
                  <a:schemeClr val="tx1"/>
                </a:solidFill>
              </a:rPr>
              <a:t>Modalités et critères d’analyse des candidatures, taux d’accès, profil des lycéens ayant reçu une proposition ou des admis selon leur bac, leur choix de parcours au lycée, leur moyenne générale, les frais de scolarité, débouchés et taux d’insertion dans l’emploi … </a:t>
            </a:r>
          </a:p>
          <a:p>
            <a:pPr algn="ctr" fontAlgn="auto">
              <a:spcBef>
                <a:spcPts val="0"/>
              </a:spcBef>
              <a:spcAft>
                <a:spcPts val="0"/>
              </a:spcAft>
              <a:defRPr/>
            </a:pPr>
            <a:endParaRPr lang="fr-FR" sz="900" b="1" cap="all" dirty="0">
              <a:solidFill>
                <a:schemeClr val="tx1"/>
              </a:solidFill>
            </a:endParaRPr>
          </a:p>
          <a:p>
            <a:pPr algn="ctr" fontAlgn="auto">
              <a:spcBef>
                <a:spcPts val="0"/>
              </a:spcBef>
              <a:spcAft>
                <a:spcPts val="0"/>
              </a:spcAft>
              <a:defRPr/>
            </a:pPr>
            <a:r>
              <a:rPr lang="fr-FR" sz="1400" b="1" cap="all" dirty="0">
                <a:solidFill>
                  <a:schemeClr val="tx1"/>
                </a:solidFill>
              </a:rPr>
              <a:t>ces données sont essentielles </a:t>
            </a:r>
          </a:p>
        </p:txBody>
      </p:sp>
      <p:sp>
        <p:nvSpPr>
          <p:cNvPr id="7" name="Rectangle à coins arrondis 6"/>
          <p:cNvSpPr/>
          <p:nvPr/>
        </p:nvSpPr>
        <p:spPr>
          <a:xfrm>
            <a:off x="3969026" y="87534"/>
            <a:ext cx="4883427"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Éléments à prendre en compte dans son choix </a:t>
            </a:r>
          </a:p>
        </p:txBody>
      </p:sp>
    </p:spTree>
    <p:extLst>
      <p:ext uri="{BB962C8B-B14F-4D97-AF65-F5344CB8AC3E}">
        <p14:creationId xmlns:p14="http://schemas.microsoft.com/office/powerpoint/2010/main" val="6522471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18</a:t>
            </a:fld>
            <a:endParaRPr lang="fr-FR" dirty="0">
              <a:solidFill>
                <a:schemeClr val="tx1"/>
              </a:solidFill>
            </a:endParaRPr>
          </a:p>
        </p:txBody>
      </p:sp>
      <p:sp>
        <p:nvSpPr>
          <p:cNvPr id="7" name="ZoneTexte 6"/>
          <p:cNvSpPr txBox="1"/>
          <p:nvPr/>
        </p:nvSpPr>
        <p:spPr>
          <a:xfrm>
            <a:off x="618548" y="1109836"/>
            <a:ext cx="2391352" cy="2677656"/>
          </a:xfrm>
          <a:prstGeom prst="rect">
            <a:avLst/>
          </a:prstGeom>
          <a:noFill/>
        </p:spPr>
        <p:txBody>
          <a:bodyPr wrap="square" rtlCol="0">
            <a:spAutoFit/>
          </a:bodyPr>
          <a:lstStyle/>
          <a:p>
            <a:r>
              <a:rPr lang="fr-FR" sz="2800" b="1" dirty="0">
                <a:solidFill>
                  <a:schemeClr val="tx2"/>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3282950" y="1174750"/>
            <a:ext cx="5337510" cy="2475086"/>
          </a:xfrm>
        </p:spPr>
      </p:pic>
    </p:spTree>
    <p:extLst>
      <p:ext uri="{BB962C8B-B14F-4D97-AF65-F5344CB8AC3E}">
        <p14:creationId xmlns:p14="http://schemas.microsoft.com/office/powerpoint/2010/main" val="1048646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19/01/2026</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19</a:t>
            </a:fld>
            <a:endParaRPr lang="fr-FR" dirty="0">
              <a:solidFill>
                <a:schemeClr val="bg1"/>
              </a:solidFill>
            </a:endParaRPr>
          </a:p>
        </p:txBody>
      </p:sp>
      <p:graphicFrame>
        <p:nvGraphicFramePr>
          <p:cNvPr id="5" name="Objet 4"/>
          <p:cNvGraphicFramePr>
            <a:graphicFrameLocks noChangeAspect="1"/>
          </p:cNvGraphicFramePr>
          <p:nvPr>
            <p:extLst>
              <p:ext uri="{D42A27DB-BD31-4B8C-83A1-F6EECF244321}">
                <p14:modId xmlns:p14="http://schemas.microsoft.com/office/powerpoint/2010/main" val="1843657156"/>
              </p:ext>
            </p:extLst>
          </p:nvPr>
        </p:nvGraphicFramePr>
        <p:xfrm>
          <a:off x="-7770" y="2780"/>
          <a:ext cx="9151770" cy="5140720"/>
        </p:xfrm>
        <a:graphic>
          <a:graphicData uri="http://schemas.openxmlformats.org/presentationml/2006/ole">
            <mc:AlternateContent xmlns:mc="http://schemas.openxmlformats.org/markup-compatibility/2006">
              <mc:Choice xmlns:v="urn:schemas-microsoft-com:vml" Requires="v">
                <p:oleObj spid="_x0000_s1045" r:id="rId3" imgW="30073963" imgH="16889245" progId="">
                  <p:embed/>
                </p:oleObj>
              </mc:Choice>
              <mc:Fallback>
                <p:oleObj r:id="rId3" imgW="30073963" imgH="16889245" progId="">
                  <p:embed/>
                  <p:pic>
                    <p:nvPicPr>
                      <p:cNvPr id="0" name=""/>
                      <p:cNvPicPr/>
                      <p:nvPr/>
                    </p:nvPicPr>
                    <p:blipFill>
                      <a:blip r:embed="rId4"/>
                      <a:stretch>
                        <a:fillRect/>
                      </a:stretch>
                    </p:blipFill>
                    <p:spPr>
                      <a:xfrm>
                        <a:off x="-7770" y="2780"/>
                        <a:ext cx="9151770" cy="5140720"/>
                      </a:xfrm>
                      <a:prstGeom prst="rect">
                        <a:avLst/>
                      </a:prstGeom>
                    </p:spPr>
                  </p:pic>
                </p:oleObj>
              </mc:Fallback>
            </mc:AlternateContent>
          </a:graphicData>
        </a:graphic>
      </p:graphicFrame>
    </p:spTree>
    <p:extLst>
      <p:ext uri="{BB962C8B-B14F-4D97-AF65-F5344CB8AC3E}">
        <p14:creationId xmlns:p14="http://schemas.microsoft.com/office/powerpoint/2010/main" val="98316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7544" y="915566"/>
            <a:ext cx="8298792" cy="3744416"/>
          </a:xfrm>
        </p:spPr>
        <p:txBody>
          <a:bodyPr>
            <a:normAutofit/>
          </a:bodyPr>
          <a:lstStyle/>
          <a:p>
            <a:pPr algn="just" defTabSz="457200">
              <a:spcBef>
                <a:spcPct val="20000"/>
              </a:spcBef>
              <a:spcAft>
                <a:spcPts val="0"/>
              </a:spcAft>
              <a:buClr>
                <a:srgbClr val="FF0000"/>
              </a:buClr>
              <a:buSzPct val="100000"/>
            </a:pPr>
            <a:r>
              <a:rPr lang="fr-FR" sz="1600" b="1" dirty="0">
                <a:solidFill>
                  <a:schemeClr val="bg1"/>
                </a:solidFill>
                <a:highlight>
                  <a:srgbClr val="0000FF"/>
                </a:highlight>
              </a:rPr>
              <a:t>Parcoursup vous permet de choisir librement les formations qui vous intéressent</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tx1"/>
                </a:solidFill>
              </a:rPr>
              <a:t>Parcoursup vous aide à </a:t>
            </a:r>
            <a:r>
              <a:rPr lang="fr-FR" sz="1300" b="1" dirty="0">
                <a:solidFill>
                  <a:schemeClr val="tx1"/>
                </a:solidFill>
              </a:rPr>
              <a:t>anticiper : comparer les formations entre elles</a:t>
            </a:r>
            <a:r>
              <a:rPr lang="fr-FR" sz="1300" dirty="0">
                <a:solidFill>
                  <a:schemeClr val="tx1"/>
                </a:solidFill>
              </a:rPr>
              <a:t>, </a:t>
            </a:r>
            <a:r>
              <a:rPr lang="fr-FR" sz="1300" b="1" dirty="0">
                <a:solidFill>
                  <a:schemeClr val="tx1"/>
                </a:solidFill>
              </a:rPr>
              <a:t>évaluer vos possibilités d’admission</a:t>
            </a:r>
            <a:r>
              <a:rPr lang="fr-FR" sz="1300" dirty="0">
                <a:solidFill>
                  <a:schemeClr val="tx1"/>
                </a:solidFill>
              </a:rPr>
              <a:t>, </a:t>
            </a:r>
            <a:r>
              <a:rPr lang="fr-FR" sz="1300" b="1" dirty="0">
                <a:solidFill>
                  <a:schemeClr val="tx1"/>
                </a:solidFill>
              </a:rPr>
              <a:t>participer aux journées portes ouvertes</a:t>
            </a:r>
            <a:r>
              <a:rPr lang="fr-FR" sz="1300" dirty="0">
                <a:solidFill>
                  <a:schemeClr val="tx1"/>
                </a:solidFill>
              </a:rPr>
              <a:t> (JPO) pour échanger avec des étudiants et des  enseignants</a:t>
            </a:r>
          </a:p>
          <a:p>
            <a:pPr marL="285750" indent="-285750" algn="just" defTabSz="457200">
              <a:spcBef>
                <a:spcPts val="600"/>
              </a:spcBef>
              <a:spcAft>
                <a:spcPts val="600"/>
              </a:spcAft>
              <a:buClr>
                <a:schemeClr val="tx2"/>
              </a:buClr>
              <a:buSzPct val="100000"/>
              <a:buFont typeface="Wingdings" panose="05000000000000000000" pitchFamily="2" charset="2"/>
              <a:buChar char="§"/>
            </a:pPr>
            <a:r>
              <a:rPr lang="fr-FR" sz="1800" u="sng" dirty="0">
                <a:solidFill>
                  <a:schemeClr val="bg2"/>
                </a:solidFill>
              </a:rPr>
              <a:t>Vous </a:t>
            </a:r>
            <a:r>
              <a:rPr lang="fr-FR" sz="1800" b="1" u="sng" dirty="0">
                <a:solidFill>
                  <a:schemeClr val="bg2"/>
                </a:solidFill>
              </a:rPr>
              <a:t>formulez librement vos vœux sans les classer</a:t>
            </a:r>
            <a:r>
              <a:rPr lang="fr-FR" sz="1800" u="sng" dirty="0">
                <a:solidFill>
                  <a:schemeClr val="bg2"/>
                </a:solidFill>
              </a:rPr>
              <a:t> </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tx1"/>
                </a:solidFill>
              </a:rPr>
              <a:t>Vous choisissez votre formation en fonction des propositions d’admission que vous recevez. </a:t>
            </a:r>
            <a:r>
              <a:rPr lang="fr-FR" sz="1300" b="1" dirty="0">
                <a:solidFill>
                  <a:schemeClr val="tx1"/>
                </a:solidFill>
              </a:rPr>
              <a:t>Vous avez le dernier mot</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b="1" dirty="0">
                <a:solidFill>
                  <a:schemeClr val="tx1"/>
                </a:solidFill>
              </a:rPr>
              <a:t>Vous avez des droits… mais aussi des devoirs (la charte du candidat)</a:t>
            </a:r>
            <a:endParaRPr lang="fr-FR" sz="1300" dirty="0">
              <a:solidFill>
                <a:schemeClr val="tx1"/>
              </a:solidFill>
            </a:endParaRPr>
          </a:p>
          <a:p>
            <a:pPr algn="just" defTabSz="457200">
              <a:spcBef>
                <a:spcPts val="1200"/>
              </a:spcBef>
              <a:spcAft>
                <a:spcPts val="0"/>
              </a:spcAft>
              <a:buClr>
                <a:srgbClr val="FF0000"/>
              </a:buClr>
              <a:buSzPct val="100000"/>
            </a:pPr>
            <a:r>
              <a:rPr lang="fr-FR" sz="1500" b="1" dirty="0">
                <a:solidFill>
                  <a:schemeClr val="bg1"/>
                </a:solidFill>
                <a:highlight>
                  <a:srgbClr val="0000FF"/>
                </a:highlight>
              </a:rPr>
              <a:t>Parcoursup agit pour l’égalité d’accès et de réussite des étudiants </a:t>
            </a:r>
          </a:p>
          <a:p>
            <a:pPr marL="285750" indent="-285750" algn="just" defTabSz="457200">
              <a:spcBef>
                <a:spcPts val="600"/>
              </a:spcBef>
              <a:spcAft>
                <a:spcPts val="0"/>
              </a:spcAft>
              <a:buClr>
                <a:schemeClr val="tx2"/>
              </a:buClr>
              <a:buSzPct val="100000"/>
              <a:buFont typeface="Wingdings" panose="05000000000000000000" pitchFamily="2" charset="2"/>
              <a:buChar char="§"/>
            </a:pPr>
            <a:r>
              <a:rPr lang="fr-FR" sz="1300" dirty="0">
                <a:solidFill>
                  <a:schemeClr val="tx1"/>
                </a:solidFill>
              </a:rPr>
              <a:t>Parcoursup met en œuvre des </a:t>
            </a:r>
            <a:r>
              <a:rPr lang="fr-FR" sz="1300" b="1" dirty="0">
                <a:solidFill>
                  <a:schemeClr val="tx1"/>
                </a:solidFill>
              </a:rPr>
              <a:t>actions volontaristes pour soutenir l’accès au supérieur</a:t>
            </a:r>
            <a:r>
              <a:rPr lang="fr-FR" sz="1300" dirty="0">
                <a:solidFill>
                  <a:schemeClr val="tx1"/>
                </a:solidFill>
              </a:rPr>
              <a:t> des lycéens boursiers, professionnels ou technologiques, ou encore des lycéens participant à des cordées de la réussite</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tx1"/>
                </a:solidFill>
              </a:rPr>
              <a:t>Parcoursup </a:t>
            </a:r>
            <a:r>
              <a:rPr lang="fr-FR" sz="1300" b="1" dirty="0">
                <a:solidFill>
                  <a:schemeClr val="tx1"/>
                </a:solidFill>
              </a:rPr>
              <a:t>prend en compte les situations particulières </a:t>
            </a:r>
            <a:r>
              <a:rPr lang="fr-FR" sz="1300" dirty="0">
                <a:solidFill>
                  <a:schemeClr val="tx1"/>
                </a:solidFill>
              </a:rPr>
              <a:t>tels les candidats en situation de handicap ou candidats sportifs de haut niveau ou artistes confirmés</a:t>
            </a:r>
          </a:p>
          <a:p>
            <a:pPr marL="285750" indent="-285750" algn="just" defTabSz="457200">
              <a:spcBef>
                <a:spcPct val="20000"/>
              </a:spcBef>
              <a:spcAft>
                <a:spcPts val="0"/>
              </a:spcAft>
              <a:buClr>
                <a:schemeClr val="tx2"/>
              </a:buClr>
              <a:buSzPct val="100000"/>
              <a:buFont typeface="Wingdings" panose="05000000000000000000" pitchFamily="2" charset="2"/>
              <a:buChar char="§"/>
            </a:pPr>
            <a:r>
              <a:rPr lang="fr-FR" sz="1300" dirty="0">
                <a:solidFill>
                  <a:schemeClr val="tx1"/>
                </a:solidFill>
              </a:rPr>
              <a:t>Parcoursup promeut les </a:t>
            </a:r>
            <a:r>
              <a:rPr lang="fr-FR" sz="1300" b="1" dirty="0">
                <a:solidFill>
                  <a:schemeClr val="tx1"/>
                </a:solidFill>
              </a:rPr>
              <a:t>accompagnements personnalisés pour la réussite </a:t>
            </a:r>
            <a:r>
              <a:rPr lang="fr-FR" sz="1300" dirty="0">
                <a:solidFill>
                  <a:schemeClr val="tx1"/>
                </a:solidFill>
              </a:rPr>
              <a:t>mis en place à l’université</a:t>
            </a:r>
          </a:p>
          <a:p>
            <a:pPr marL="179388" algn="just" defTabSz="457200">
              <a:spcBef>
                <a:spcPct val="20000"/>
              </a:spcBef>
              <a:spcAft>
                <a:spcPts val="0"/>
              </a:spcAft>
              <a:buClr>
                <a:srgbClr val="FF0000"/>
              </a:buClr>
              <a:buSzPct val="100000"/>
            </a:pPr>
            <a:endParaRPr lang="fr-FR" sz="1400" dirty="0">
              <a:solidFill>
                <a:schemeClr val="accent1"/>
              </a:solidFill>
            </a:endParaRPr>
          </a:p>
          <a:p>
            <a:pPr marL="179388" algn="just" defTabSz="457200">
              <a:spcBef>
                <a:spcPct val="20000"/>
              </a:spcBef>
              <a:spcAft>
                <a:spcPts val="0"/>
              </a:spcAft>
              <a:buClr>
                <a:srgbClr val="FF0000"/>
              </a:buClr>
              <a:buSzPct val="100000"/>
            </a:pPr>
            <a:endParaRPr lang="fr-FR" sz="1100" dirty="0">
              <a:solidFill>
                <a:schemeClr val="accent1"/>
              </a:solidFill>
            </a:endParaRPr>
          </a:p>
          <a:p>
            <a:pPr marL="179388" algn="just" defTabSz="457200">
              <a:spcBef>
                <a:spcPct val="20000"/>
              </a:spcBef>
              <a:spcAft>
                <a:spcPts val="0"/>
              </a:spcAft>
              <a:buClr>
                <a:srgbClr val="FF0000"/>
              </a:buClr>
              <a:buSzPct val="100000"/>
            </a:pPr>
            <a:endParaRPr lang="fr-FR" sz="1700" dirty="0">
              <a:solidFill>
                <a:schemeClr val="accent1"/>
              </a:solidFill>
            </a:endParaRPr>
          </a:p>
          <a:p>
            <a:pPr lvl="0" defTabSz="457200">
              <a:spcBef>
                <a:spcPct val="20000"/>
              </a:spcBef>
              <a:spcAft>
                <a:spcPts val="0"/>
              </a:spcAft>
              <a:buClr>
                <a:srgbClr val="FF0000"/>
              </a:buClr>
              <a:buSzPct val="100000"/>
            </a:pPr>
            <a:endParaRPr lang="fr-FR" sz="1600" dirty="0">
              <a:solidFill>
                <a:srgbClr val="3D566E"/>
              </a:solidFill>
              <a:cs typeface="Aria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2</a:t>
            </a:fld>
            <a:endParaRPr lang="fr-FR" dirty="0">
              <a:solidFill>
                <a:schemeClr val="tx1"/>
              </a:solidFill>
            </a:endParaRPr>
          </a:p>
        </p:txBody>
      </p:sp>
      <p:sp>
        <p:nvSpPr>
          <p:cNvPr id="5" name="Rectangle à coins arrondis 4"/>
          <p:cNvSpPr/>
          <p:nvPr/>
        </p:nvSpPr>
        <p:spPr>
          <a:xfrm>
            <a:off x="3953107" y="119831"/>
            <a:ext cx="481322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Des engagements au service des usagers</a:t>
            </a:r>
            <a:endParaRPr lang="fr-FR" sz="1600" b="1" kern="0" dirty="0">
              <a:solidFill>
                <a:srgbClr val="000091"/>
              </a:solidFill>
              <a:latin typeface="Arial"/>
            </a:endParaRPr>
          </a:p>
        </p:txBody>
      </p:sp>
    </p:spTree>
    <p:extLst>
      <p:ext uri="{BB962C8B-B14F-4D97-AF65-F5344CB8AC3E}">
        <p14:creationId xmlns:p14="http://schemas.microsoft.com/office/powerpoint/2010/main" val="3591060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3" y="900000"/>
            <a:ext cx="8208913" cy="562500"/>
          </a:xfrm>
        </p:spPr>
        <p:txBody>
          <a:bodyPr/>
          <a:lstStyle/>
          <a:p>
            <a:r>
              <a:rPr lang="fr-FR" sz="2000" dirty="0">
                <a:solidFill>
                  <a:srgbClr val="000091"/>
                </a:solidFill>
                <a:latin typeface="+mn-lt"/>
                <a:ea typeface="+mn-ea"/>
                <a:cs typeface="+mn-cs"/>
              </a:rPr>
              <a:t>S’inscrire sur Parcoursup à partir du 19 janvier 2026 </a:t>
            </a:r>
          </a:p>
        </p:txBody>
      </p:sp>
      <p:sp>
        <p:nvSpPr>
          <p:cNvPr id="3" name="Espace réservé du contenu 2"/>
          <p:cNvSpPr>
            <a:spLocks noGrp="1"/>
          </p:cNvSpPr>
          <p:nvPr>
            <p:ph sz="quarter" idx="4294967295"/>
          </p:nvPr>
        </p:nvSpPr>
        <p:spPr>
          <a:xfrm>
            <a:off x="467542" y="1347614"/>
            <a:ext cx="8208914" cy="3160936"/>
          </a:xfrm>
        </p:spPr>
        <p:txBody>
          <a:bodyPr/>
          <a:lstStyle/>
          <a:p>
            <a:endParaRPr lang="fr-FR" dirty="0" smtClean="0"/>
          </a:p>
          <a:p>
            <a:r>
              <a:rPr lang="fr-FR" sz="2800" b="1" dirty="0">
                <a:solidFill>
                  <a:schemeClr val="bg2"/>
                </a:solidFill>
              </a:rPr>
              <a:t>INSCRIPTION AU LYCEE  ENTRE LE 20 et le 27 JANVIER – VOIR </a:t>
            </a:r>
            <a:r>
              <a:rPr lang="fr-FR" sz="2800" b="1" dirty="0" err="1">
                <a:solidFill>
                  <a:schemeClr val="bg2"/>
                </a:solidFill>
              </a:rPr>
              <a:t>ProNote</a:t>
            </a:r>
            <a:endParaRPr lang="fr-FR" sz="2800" b="1" dirty="0">
              <a:solidFill>
                <a:schemeClr val="bg2"/>
              </a:solidFill>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pPr/>
              <a:t>20</a:t>
            </a:fld>
            <a:endParaRPr lang="fr-FR" dirty="0"/>
          </a:p>
        </p:txBody>
      </p:sp>
      <p:sp>
        <p:nvSpPr>
          <p:cNvPr id="7" name="Rectangle à coins arrondis 6"/>
          <p:cNvSpPr/>
          <p:nvPr/>
        </p:nvSpPr>
        <p:spPr>
          <a:xfrm>
            <a:off x="4815348" y="136193"/>
            <a:ext cx="367076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S’inscrire sur Parcoursup</a:t>
            </a:r>
            <a:endParaRPr lang="fr-FR" sz="1400" b="1" kern="0" dirty="0">
              <a:solidFill>
                <a:srgbClr val="000091"/>
              </a:solidFill>
              <a:latin typeface="Arial"/>
            </a:endParaRPr>
          </a:p>
        </p:txBody>
      </p:sp>
      <p:sp>
        <p:nvSpPr>
          <p:cNvPr id="4" name="ZoneTexte 3"/>
          <p:cNvSpPr txBox="1"/>
          <p:nvPr/>
        </p:nvSpPr>
        <p:spPr>
          <a:xfrm>
            <a:off x="935085" y="3775017"/>
            <a:ext cx="8208915" cy="871008"/>
          </a:xfrm>
          <a:prstGeom prst="rect">
            <a:avLst/>
          </a:prstGeom>
          <a:solidFill>
            <a:srgbClr val="FF9575"/>
          </a:solidFill>
        </p:spPr>
        <p:txBody>
          <a:bodyPr wrap="square" rtlCol="0">
            <a:spAutoFit/>
          </a:bodyPr>
          <a:lstStyle/>
          <a:p>
            <a:r>
              <a:rPr lang="fr-FR" sz="1100" b="1" cap="small" dirty="0">
                <a:solidFill>
                  <a:srgbClr val="0000FF"/>
                </a:solidFill>
              </a:rPr>
              <a:t>[ Important ] </a:t>
            </a:r>
            <a:r>
              <a:rPr lang="fr-FR" sz="1100" dirty="0"/>
              <a:t>Renseignez un numéro de téléphone portable pour recevoir les alertes envoyées par la plateforme.</a:t>
            </a:r>
          </a:p>
          <a:p>
            <a:pPr marL="0" lvl="1" algn="just" defTabSz="457200">
              <a:lnSpc>
                <a:spcPct val="90000"/>
              </a:lnSpc>
              <a:buSzPct val="100000"/>
            </a:pPr>
            <a:endParaRPr lang="fr-FR" sz="1100" b="1" i="1" dirty="0">
              <a:solidFill>
                <a:srgbClr val="0000FF"/>
              </a:solidFill>
            </a:endParaRPr>
          </a:p>
          <a:p>
            <a:pPr marL="0" lvl="1">
              <a:lnSpc>
                <a:spcPct val="90000"/>
              </a:lnSpc>
              <a:buSzPct val="100000"/>
            </a:pPr>
            <a:r>
              <a:rPr lang="fr-FR" sz="1100" b="1" cap="small" dirty="0">
                <a:solidFill>
                  <a:srgbClr val="0000FF"/>
                </a:solidFill>
              </a:rPr>
              <a:t>[ Conseil aux parents ou tuteurs légaux ] </a:t>
            </a:r>
            <a:r>
              <a:rPr lang="fr-FR" sz="1100" dirty="0"/>
              <a:t>Vous pouvez également renseigner votre email et numéro de portable dans le dossier de votre enfant pour recevoir messages et alertes Parcoursup. Vous pourrez également recevoir de la part des formations qui organisent des épreuves écrites/orales le rappel des échéances à respecter</a:t>
            </a:r>
            <a:endParaRPr lang="fr-FR" dirty="0"/>
          </a:p>
        </p:txBody>
      </p:sp>
    </p:spTree>
    <p:extLst>
      <p:ext uri="{BB962C8B-B14F-4D97-AF65-F5344CB8AC3E}">
        <p14:creationId xmlns:p14="http://schemas.microsoft.com/office/powerpoint/2010/main" val="1614475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000" dirty="0">
                <a:solidFill>
                  <a:srgbClr val="000091"/>
                </a:solidFill>
                <a:latin typeface="+mn-lt"/>
                <a:ea typeface="+mn-ea"/>
                <a:cs typeface="+mn-cs"/>
              </a:rPr>
              <a:t>Formuler librement vos vœux sur Parcoursup </a:t>
            </a:r>
          </a:p>
        </p:txBody>
      </p:sp>
      <p:sp>
        <p:nvSpPr>
          <p:cNvPr id="3" name="Espace réservé du contenu 2"/>
          <p:cNvSpPr>
            <a:spLocks noGrp="1"/>
          </p:cNvSpPr>
          <p:nvPr>
            <p:ph sz="quarter" idx="4294967295"/>
          </p:nvPr>
        </p:nvSpPr>
        <p:spPr>
          <a:xfrm>
            <a:off x="343845" y="1201269"/>
            <a:ext cx="8422491" cy="2788415"/>
          </a:xfrm>
        </p:spPr>
        <p:txBody>
          <a:bodyPr/>
          <a:lstStyle/>
          <a:p>
            <a:pPr defTabSz="457200">
              <a:spcBef>
                <a:spcPts val="600"/>
              </a:spcBef>
              <a:spcAft>
                <a:spcPts val="600"/>
              </a:spcAft>
              <a:buClr>
                <a:srgbClr val="FF0000"/>
              </a:buClr>
              <a:buSzPct val="100000"/>
              <a:defRPr/>
            </a:pPr>
            <a:endParaRPr lang="fr-FR" sz="900" b="1" dirty="0">
              <a:solidFill>
                <a:schemeClr val="tx1"/>
              </a:solidFill>
            </a:endParaRPr>
          </a:p>
          <a:p>
            <a:pPr algn="just" defTabSz="457200">
              <a:spcAft>
                <a:spcPts val="600"/>
              </a:spcAft>
              <a:buClr>
                <a:srgbClr val="FF0000"/>
              </a:buClr>
              <a:buSzPct val="100000"/>
              <a:defRPr/>
            </a:pPr>
            <a:r>
              <a:rPr lang="fr-FR" sz="1800" b="1" dirty="0">
                <a:solidFill>
                  <a:schemeClr val="tx1"/>
                </a:solidFill>
              </a:rPr>
              <a:t>&gt;</a:t>
            </a:r>
            <a:r>
              <a:rPr lang="fr-FR" sz="1800" b="1" dirty="0">
                <a:solidFill>
                  <a:srgbClr val="EC130E"/>
                </a:solidFill>
              </a:rPr>
              <a:t> </a:t>
            </a:r>
            <a:r>
              <a:rPr lang="fr-FR" sz="1300" b="1" dirty="0">
                <a:solidFill>
                  <a:schemeClr val="bg1"/>
                </a:solidFill>
                <a:highlight>
                  <a:srgbClr val="0000FF"/>
                </a:highlight>
              </a:rPr>
              <a:t>Jusqu’à 10 vœux et 10 vœux supplémentaires pour des formations en apprentissage </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dirty="0">
                <a:solidFill>
                  <a:schemeClr val="tx1"/>
                </a:solidFill>
              </a:rPr>
              <a:t>Pour des </a:t>
            </a:r>
            <a:r>
              <a:rPr lang="fr-FR" sz="1300" b="1" dirty="0"/>
              <a:t>formations sélectives </a:t>
            </a:r>
            <a:r>
              <a:rPr lang="fr-FR" sz="1300" dirty="0">
                <a:solidFill>
                  <a:schemeClr val="tx1"/>
                </a:solidFill>
              </a:rPr>
              <a:t>(Classes prépa, STS, IUT, écoles, IFSI, IEP, etc.) et </a:t>
            </a:r>
            <a:r>
              <a:rPr lang="fr-FR" sz="1300" b="1" dirty="0"/>
              <a:t>non sélectives </a:t>
            </a:r>
            <a:r>
              <a:rPr lang="fr-FR" sz="1300" dirty="0">
                <a:solidFill>
                  <a:schemeClr val="tx1"/>
                </a:solidFill>
              </a:rPr>
              <a:t>(licences, PPPE ou PASS)</a:t>
            </a:r>
            <a:endParaRPr lang="fr-FR" sz="1300" b="1" dirty="0">
              <a:solidFill>
                <a:schemeClr val="tx1"/>
              </a:solidFill>
            </a:endParaRP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u="sng" dirty="0"/>
              <a:t>Lorsque la formation l’a demandé</a:t>
            </a:r>
            <a:r>
              <a:rPr lang="fr-FR" sz="1300" b="1" dirty="0"/>
              <a:t>, le vœu doit être expressément motivé </a:t>
            </a:r>
            <a:r>
              <a:rPr lang="fr-FR" sz="1300" dirty="0">
                <a:solidFill>
                  <a:schemeClr val="tx1"/>
                </a:solidFill>
              </a:rPr>
              <a:t>: en quelques lignes, le lycéen explique ce qui motive son vœu. Il est accompagné par son professeur principal</a:t>
            </a:r>
          </a:p>
          <a:p>
            <a:pPr lvl="0" algn="just" defTabSz="457200">
              <a:spcBef>
                <a:spcPts val="600"/>
              </a:spcBef>
              <a:spcAft>
                <a:spcPts val="600"/>
              </a:spcAft>
              <a:buClr>
                <a:srgbClr val="FF0000"/>
              </a:buClr>
              <a:buSzPct val="100000"/>
              <a:defRPr/>
            </a:pPr>
            <a:r>
              <a:rPr lang="fr-FR" sz="1300" b="1" dirty="0">
                <a:solidFill>
                  <a:schemeClr val="tx1"/>
                </a:solidFill>
              </a:rPr>
              <a:t>&gt; </a:t>
            </a:r>
            <a:r>
              <a:rPr lang="fr-FR" sz="1300" b="1" dirty="0"/>
              <a:t>Des vœux qui n’ont pas besoin d’être classés </a:t>
            </a:r>
            <a:r>
              <a:rPr lang="fr-FR" sz="1300" dirty="0">
                <a:solidFill>
                  <a:schemeClr val="tx1"/>
                </a:solidFill>
              </a:rPr>
              <a:t>: aucune hiérarchisation pour éviter toute autocensure</a:t>
            </a:r>
          </a:p>
          <a:p>
            <a:pPr algn="just" defTabSz="457200">
              <a:spcBef>
                <a:spcPts val="600"/>
              </a:spcBef>
              <a:spcAft>
                <a:spcPts val="600"/>
              </a:spcAft>
              <a:buClr>
                <a:srgbClr val="FF0000"/>
              </a:buClr>
              <a:buSzPct val="100000"/>
              <a:defRPr/>
            </a:pPr>
            <a:r>
              <a:rPr lang="fr-FR" sz="1300" b="1" dirty="0">
                <a:solidFill>
                  <a:schemeClr val="tx1"/>
                </a:solidFill>
              </a:rPr>
              <a:t>&gt; </a:t>
            </a:r>
            <a:r>
              <a:rPr lang="fr-FR" sz="1300" b="1" dirty="0"/>
              <a:t>La date de formulation des vœux n’est pas prise en compte </a:t>
            </a:r>
            <a:r>
              <a:rPr lang="fr-FR" sz="1300" dirty="0">
                <a:solidFill>
                  <a:schemeClr val="tx1"/>
                </a:solidFill>
              </a:rPr>
              <a:t>pour l’examen du dossier</a:t>
            </a:r>
          </a:p>
          <a:p>
            <a:pPr lvl="0" algn="just" defTabSz="457200">
              <a:spcBef>
                <a:spcPts val="600"/>
              </a:spcBef>
              <a:spcAft>
                <a:spcPts val="600"/>
              </a:spcAft>
              <a:buClr>
                <a:srgbClr val="FF0000"/>
              </a:buClr>
              <a:buSzPct val="100000"/>
              <a:defRPr/>
            </a:pPr>
            <a:r>
              <a:rPr lang="fr-FR" sz="1400" b="1" dirty="0">
                <a:solidFill>
                  <a:schemeClr val="tx1"/>
                </a:solidFill>
              </a:rPr>
              <a:t>&gt; </a:t>
            </a:r>
            <a:r>
              <a:rPr lang="fr-FR" sz="1400" b="1" dirty="0"/>
              <a:t>Des vœux qui ne sont connus que de vous </a:t>
            </a:r>
            <a:r>
              <a:rPr lang="fr-FR" sz="1400" dirty="0">
                <a:solidFill>
                  <a:schemeClr val="tx1"/>
                </a:solidFill>
              </a:rPr>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21</a:t>
            </a:fld>
            <a:endParaRPr lang="fr-FR" dirty="0">
              <a:solidFill>
                <a:schemeClr val="tx1"/>
              </a:solidFill>
            </a:endParaRPr>
          </a:p>
        </p:txBody>
      </p:sp>
      <p:sp>
        <p:nvSpPr>
          <p:cNvPr id="7" name="Rectangle à coins arrondis 6"/>
          <p:cNvSpPr/>
          <p:nvPr/>
        </p:nvSpPr>
        <p:spPr>
          <a:xfrm>
            <a:off x="3908323" y="84866"/>
            <a:ext cx="478512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Formuler ses vœux</a:t>
            </a:r>
          </a:p>
          <a:p>
            <a:pPr algn="ctr"/>
            <a:r>
              <a:rPr lang="fr-FR" sz="1400" b="1" kern="0" dirty="0">
                <a:solidFill>
                  <a:srgbClr val="000091"/>
                </a:solidFill>
                <a:latin typeface="Arial"/>
              </a:rPr>
              <a:t>e</a:t>
            </a:r>
            <a:r>
              <a:rPr lang="fr-FR" sz="1400" b="1" kern="0" dirty="0" smtClean="0">
                <a:solidFill>
                  <a:srgbClr val="000091"/>
                </a:solidFill>
                <a:latin typeface="Arial"/>
              </a:rPr>
              <a:t>ntre </a:t>
            </a:r>
            <a:r>
              <a:rPr lang="fr-FR" sz="1400" b="1" kern="0" dirty="0">
                <a:solidFill>
                  <a:srgbClr val="000091"/>
                </a:solidFill>
                <a:latin typeface="Arial"/>
              </a:rPr>
              <a:t>le 19 janvier </a:t>
            </a:r>
            <a:r>
              <a:rPr lang="fr-FR" sz="1400" b="1" kern="0" dirty="0" smtClean="0">
                <a:solidFill>
                  <a:srgbClr val="000091"/>
                </a:solidFill>
                <a:latin typeface="Arial"/>
              </a:rPr>
              <a:t>et </a:t>
            </a:r>
            <a:r>
              <a:rPr lang="fr-FR" sz="1400" b="1" kern="0" dirty="0">
                <a:solidFill>
                  <a:srgbClr val="000091"/>
                </a:solidFill>
                <a:latin typeface="Arial"/>
              </a:rPr>
              <a:t>le 12 mars 2026 inclus</a:t>
            </a:r>
          </a:p>
        </p:txBody>
      </p:sp>
      <p:sp>
        <p:nvSpPr>
          <p:cNvPr id="4" name="Rectangle à coins arrondis 3"/>
          <p:cNvSpPr/>
          <p:nvPr/>
        </p:nvSpPr>
        <p:spPr>
          <a:xfrm>
            <a:off x="948529" y="4075042"/>
            <a:ext cx="7188306" cy="493313"/>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dirty="0">
                <a:solidFill>
                  <a:srgbClr val="000091"/>
                </a:solidFill>
              </a:rPr>
              <a:t>Conseil :</a:t>
            </a:r>
            <a:r>
              <a:rPr lang="fr-FR" sz="1400" kern="0" dirty="0">
                <a:solidFill>
                  <a:srgbClr val="000091"/>
                </a:solidFill>
              </a:rPr>
              <a:t> diversifiez vos vœux et </a:t>
            </a:r>
            <a:r>
              <a:rPr lang="fr-FR" sz="1400" u="sng" kern="0" dirty="0">
                <a:solidFill>
                  <a:srgbClr val="000091"/>
                </a:solidFill>
              </a:rPr>
              <a:t>évitez impérativement </a:t>
            </a:r>
            <a:r>
              <a:rPr lang="fr-FR" sz="1400" kern="0" dirty="0">
                <a:solidFill>
                  <a:srgbClr val="000091"/>
                </a:solidFill>
              </a:rPr>
              <a:t>de n’en formuler qu’un seul </a:t>
            </a:r>
            <a:endParaRPr lang="fr-FR" sz="1400" dirty="0">
              <a:solidFill>
                <a:srgbClr val="000091"/>
              </a:solidFill>
            </a:endParaRPr>
          </a:p>
        </p:txBody>
      </p:sp>
    </p:spTree>
    <p:extLst>
      <p:ext uri="{BB962C8B-B14F-4D97-AF65-F5344CB8AC3E}">
        <p14:creationId xmlns:p14="http://schemas.microsoft.com/office/powerpoint/2010/main" val="2483535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8316" y="997863"/>
            <a:ext cx="8226740" cy="720000"/>
          </a:xfrm>
        </p:spPr>
        <p:txBody>
          <a:bodyPr/>
          <a:lstStyle/>
          <a:p>
            <a:r>
              <a:rPr lang="fr-FR" sz="2200" dirty="0"/>
              <a:t>Focus sur les vœux multiples (1/4) </a:t>
            </a:r>
          </a:p>
        </p:txBody>
      </p:sp>
      <p:sp>
        <p:nvSpPr>
          <p:cNvPr id="3" name="Espace réservé du contenu 2"/>
          <p:cNvSpPr>
            <a:spLocks noGrp="1"/>
          </p:cNvSpPr>
          <p:nvPr>
            <p:ph sz="quarter" idx="4294967295"/>
          </p:nvPr>
        </p:nvSpPr>
        <p:spPr>
          <a:xfrm>
            <a:off x="538316" y="1431720"/>
            <a:ext cx="8119543" cy="3435886"/>
          </a:xfrm>
        </p:spPr>
        <p:txBody>
          <a:bodyPr/>
          <a:lstStyle/>
          <a:p>
            <a:pPr marL="285750" lvl="1" indent="-285750" algn="just" defTabSz="457200">
              <a:lnSpc>
                <a:spcPct val="110000"/>
              </a:lnSpc>
              <a:spcBef>
                <a:spcPct val="20000"/>
              </a:spcBef>
              <a:spcAft>
                <a:spcPts val="0"/>
              </a:spcAft>
              <a:buClr>
                <a:srgbClr val="FF0000"/>
              </a:buClr>
              <a:buFont typeface="Wingdings" panose="05000000000000000000" pitchFamily="2" charset="2"/>
              <a:buChar char="Ø"/>
              <a:defRPr/>
            </a:pPr>
            <a:r>
              <a:rPr lang="fr-FR" sz="1400" b="1" dirty="0" smtClean="0">
                <a:solidFill>
                  <a:schemeClr val="bg1"/>
                </a:solidFill>
                <a:highlight>
                  <a:srgbClr val="0000FF"/>
                </a:highlight>
              </a:rPr>
              <a:t>Un </a:t>
            </a:r>
            <a:r>
              <a:rPr lang="fr-FR" sz="1400" b="1" dirty="0">
                <a:solidFill>
                  <a:schemeClr val="bg1"/>
                </a:solidFill>
                <a:highlight>
                  <a:srgbClr val="0000FF"/>
                </a:highlight>
              </a:rPr>
              <a:t>vœu multiple est un regroupement de plusieurs formations similaires</a:t>
            </a:r>
            <a:r>
              <a:rPr lang="fr-FR" sz="1400" dirty="0">
                <a:solidFill>
                  <a:schemeClr val="tx1"/>
                </a:solidFill>
              </a:rPr>
              <a:t> </a:t>
            </a:r>
          </a:p>
          <a:p>
            <a:pPr marL="0" lvl="1" indent="0" algn="just" defTabSz="457200">
              <a:lnSpc>
                <a:spcPct val="110000"/>
              </a:lnSpc>
              <a:spcBef>
                <a:spcPct val="20000"/>
              </a:spcBef>
              <a:spcAft>
                <a:spcPts val="0"/>
              </a:spcAft>
              <a:buClr>
                <a:srgbClr val="FF0000"/>
              </a:buClr>
              <a:buNone/>
              <a:defRPr/>
            </a:pPr>
            <a:r>
              <a:rPr lang="fr-FR" sz="1400" dirty="0" smtClean="0">
                <a:solidFill>
                  <a:schemeClr val="tx1"/>
                </a:solidFill>
              </a:rPr>
              <a:t>(</a:t>
            </a:r>
            <a:r>
              <a:rPr lang="fr-FR" sz="1400" i="1" dirty="0">
                <a:solidFill>
                  <a:schemeClr val="tx1"/>
                </a:solidFill>
              </a:rPr>
              <a:t>exemple : le vœu multiple BTS « Management commercial opérationnel » qui regroupe toutes les formations de BTS « MCO » à l’échelle nationale).</a:t>
            </a:r>
          </a:p>
          <a:p>
            <a:pPr marL="0" lvl="1" indent="0" algn="just" defTabSz="457200">
              <a:lnSpc>
                <a:spcPct val="110000"/>
              </a:lnSpc>
              <a:spcBef>
                <a:spcPct val="20000"/>
              </a:spcBef>
              <a:spcAft>
                <a:spcPts val="0"/>
              </a:spcAft>
              <a:buClr>
                <a:srgbClr val="FF0000"/>
              </a:buClr>
              <a:buNone/>
              <a:defRPr/>
            </a:pPr>
            <a:endParaRPr lang="fr-FR" sz="8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400" b="1" dirty="0">
                <a:solidFill>
                  <a:srgbClr val="EC130E"/>
                </a:solidFill>
              </a:rPr>
              <a:t>&gt; </a:t>
            </a:r>
            <a:r>
              <a:rPr lang="fr-FR" sz="1400" b="1" dirty="0">
                <a:solidFill>
                  <a:schemeClr val="bg1"/>
                </a:solidFill>
                <a:highlight>
                  <a:srgbClr val="0000FF"/>
                </a:highlight>
              </a:rPr>
              <a:t>Un vœu multiple compte pour un vœu</a:t>
            </a:r>
            <a:r>
              <a:rPr lang="fr-FR" sz="1400" dirty="0">
                <a:solidFill>
                  <a:schemeClr val="tx1"/>
                </a:solidFill>
              </a:rPr>
              <a:t> parmi les 10 vœux possibles.</a:t>
            </a:r>
          </a:p>
          <a:p>
            <a:pPr marL="0" lvl="1" indent="0" algn="just" defTabSz="457200">
              <a:spcBef>
                <a:spcPts val="0"/>
              </a:spcBef>
              <a:spcAft>
                <a:spcPts val="0"/>
              </a:spcAft>
              <a:buClr>
                <a:srgbClr val="FF0000"/>
              </a:buClr>
              <a:buNone/>
              <a:defRPr/>
            </a:pPr>
            <a:endParaRPr lang="fr-FR" sz="1400" dirty="0">
              <a:solidFill>
                <a:srgbClr val="3D566E"/>
              </a:solidFill>
            </a:endParaRPr>
          </a:p>
          <a:p>
            <a:pPr marL="0" lvl="1" indent="0" algn="just" defTabSz="457200">
              <a:lnSpc>
                <a:spcPct val="110000"/>
              </a:lnSpc>
              <a:spcBef>
                <a:spcPct val="20000"/>
              </a:spcBef>
              <a:spcAft>
                <a:spcPts val="0"/>
              </a:spcAft>
              <a:buClr>
                <a:srgbClr val="FF0000"/>
              </a:buClr>
              <a:buNone/>
              <a:defRPr/>
            </a:pPr>
            <a:r>
              <a:rPr lang="fr-FR" sz="1400" b="1" dirty="0">
                <a:solidFill>
                  <a:srgbClr val="EC130E"/>
                </a:solidFill>
              </a:rPr>
              <a:t>&gt; </a:t>
            </a:r>
            <a:r>
              <a:rPr lang="fr-FR" sz="1400" b="1" dirty="0">
                <a:solidFill>
                  <a:schemeClr val="bg1"/>
                </a:solidFill>
                <a:highlight>
                  <a:srgbClr val="0000FF"/>
                </a:highlight>
              </a:rPr>
              <a:t>Chaque vœu multiple est composé de sous-vœux qui correspondent chacun à un établissement différent.</a:t>
            </a:r>
            <a:r>
              <a:rPr lang="fr-FR" sz="1400" dirty="0">
                <a:solidFill>
                  <a:schemeClr val="tx1"/>
                </a:solidFill>
              </a:rPr>
              <a:t> Vous pouvez choisir un ou plusieurs établissements, sans avoir besoin de les classer. </a:t>
            </a:r>
          </a:p>
          <a:p>
            <a:pPr marL="0" lvl="1" indent="0" algn="just" defTabSz="457200">
              <a:lnSpc>
                <a:spcPct val="110000"/>
              </a:lnSpc>
              <a:spcBef>
                <a:spcPct val="20000"/>
              </a:spcBef>
              <a:spcAft>
                <a:spcPts val="0"/>
              </a:spcAft>
              <a:buClr>
                <a:srgbClr val="FF0000"/>
              </a:buClr>
              <a:buNone/>
              <a:defRPr/>
            </a:pPr>
            <a:r>
              <a:rPr lang="fr-FR" sz="1400" b="1" dirty="0">
                <a:solidFill>
                  <a:schemeClr val="bg1"/>
                </a:solidFill>
                <a:highlight>
                  <a:srgbClr val="0000FF"/>
                </a:highlight>
              </a:rPr>
              <a:t>&gt; Sauf exception (PASS Ile-de-France), il n’y a pas de vœu multiple pour les licences </a:t>
            </a:r>
            <a:endParaRPr lang="fr-FR" sz="1400" dirty="0">
              <a:solidFill>
                <a:srgbClr val="3D566E"/>
              </a:solidFill>
            </a:endParaRPr>
          </a:p>
        </p:txBody>
      </p:sp>
      <p:sp>
        <p:nvSpPr>
          <p:cNvPr id="6" name="Espace réservé du numéro de diapositive 5"/>
          <p:cNvSpPr>
            <a:spLocks noGrp="1"/>
          </p:cNvSpPr>
          <p:nvPr>
            <p:ph type="sldNum" sz="quarter" idx="12"/>
          </p:nvPr>
        </p:nvSpPr>
        <p:spPr>
          <a:xfrm>
            <a:off x="7595056" y="4783500"/>
            <a:ext cx="1170000" cy="360000"/>
          </a:xfrm>
        </p:spPr>
        <p:txBody>
          <a:bodyPr/>
          <a:lstStyle/>
          <a:p>
            <a:fld id="{733122C9-A0B9-462F-8757-0847AD287B63}" type="slidenum">
              <a:rPr lang="fr-FR" smtClean="0">
                <a:solidFill>
                  <a:schemeClr val="tx1"/>
                </a:solidFill>
              </a:rPr>
              <a:pPr/>
              <a:t>22</a:t>
            </a:fld>
            <a:endParaRPr lang="fr-FR" dirty="0">
              <a:solidFill>
                <a:schemeClr val="tx1"/>
              </a:solidFill>
            </a:endParaRPr>
          </a:p>
        </p:txBody>
      </p:sp>
      <p:sp>
        <p:nvSpPr>
          <p:cNvPr id="8" name="Rectangle à coins arrondis 7"/>
          <p:cNvSpPr/>
          <p:nvPr/>
        </p:nvSpPr>
        <p:spPr>
          <a:xfrm>
            <a:off x="4004187" y="86105"/>
            <a:ext cx="476086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a:t>
            </a:r>
          </a:p>
        </p:txBody>
      </p:sp>
      <p:sp>
        <p:nvSpPr>
          <p:cNvPr id="4" name="Rectangle à coins arrondis 3"/>
          <p:cNvSpPr/>
          <p:nvPr/>
        </p:nvSpPr>
        <p:spPr>
          <a:xfrm>
            <a:off x="716824" y="3986212"/>
            <a:ext cx="7463232" cy="58036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400" dirty="0" smtClean="0">
                <a:solidFill>
                  <a:srgbClr val="000091"/>
                </a:solidFill>
              </a:rPr>
              <a:t>À </a:t>
            </a:r>
            <a:r>
              <a:rPr lang="fr-FR" sz="1400" dirty="0">
                <a:solidFill>
                  <a:srgbClr val="000091"/>
                </a:solidFill>
              </a:rPr>
              <a:t>noter </a:t>
            </a:r>
            <a:r>
              <a:rPr lang="fr-FR" sz="1400" kern="0" dirty="0">
                <a:solidFill>
                  <a:srgbClr val="000091"/>
                </a:solidFill>
              </a:rPr>
              <a:t>: Il n’est possible de sélectionner que 5 vœux multiples maximum pour les filières IFSI, orthoptie, audioprothèse et orthophonie qui sont regroupées au niveau territorial.</a:t>
            </a:r>
          </a:p>
        </p:txBody>
      </p:sp>
    </p:spTree>
    <p:extLst>
      <p:ext uri="{BB962C8B-B14F-4D97-AF65-F5344CB8AC3E}">
        <p14:creationId xmlns:p14="http://schemas.microsoft.com/office/powerpoint/2010/main" val="26665028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4349" y="900001"/>
            <a:ext cx="8269649" cy="447614"/>
          </a:xfrm>
        </p:spPr>
        <p:txBody>
          <a:bodyPr/>
          <a:lstStyle/>
          <a:p>
            <a:r>
              <a:rPr lang="fr-FR" sz="2200" dirty="0"/>
              <a:t>Focus sur les vœux multiples (2/4) </a:t>
            </a:r>
          </a:p>
        </p:txBody>
      </p:sp>
      <p:sp>
        <p:nvSpPr>
          <p:cNvPr id="3" name="Espace réservé du contenu 2"/>
          <p:cNvSpPr>
            <a:spLocks noGrp="1"/>
          </p:cNvSpPr>
          <p:nvPr>
            <p:ph sz="quarter" idx="4294967295"/>
          </p:nvPr>
        </p:nvSpPr>
        <p:spPr>
          <a:xfrm>
            <a:off x="514350" y="1285131"/>
            <a:ext cx="8161170" cy="3507894"/>
          </a:xfrm>
        </p:spPr>
        <p:txBody>
          <a:bodyPr/>
          <a:lstStyle/>
          <a:p>
            <a:r>
              <a:rPr lang="fr-FR" sz="1600" b="1" dirty="0"/>
              <a:t>Les formations dont </a:t>
            </a:r>
            <a:r>
              <a:rPr lang="fr-FR" sz="1600" b="1" u="sng" dirty="0"/>
              <a:t>le nombre de sous-vœux est limité à 10 par vœu multiple dans la limite de 20 sous-vœux au total</a:t>
            </a:r>
            <a:r>
              <a:rPr lang="fr-FR" sz="1600" b="1" dirty="0"/>
              <a:t> : </a:t>
            </a:r>
          </a:p>
          <a:p>
            <a:pPr marL="285750" indent="-285750">
              <a:lnSpc>
                <a:spcPct val="150000"/>
              </a:lnSpc>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BTS et les BUT</a:t>
            </a:r>
            <a:r>
              <a:rPr lang="fr-FR" sz="1400" dirty="0">
                <a:solidFill>
                  <a:schemeClr val="tx1"/>
                </a:solidFill>
              </a:rPr>
              <a:t> regroupés par </a:t>
            </a:r>
            <a:r>
              <a:rPr lang="fr-FR" sz="1400" b="1" dirty="0">
                <a:solidFill>
                  <a:schemeClr val="tx1"/>
                </a:solidFill>
              </a:rPr>
              <a:t>spécialité à l’échelle nationale </a:t>
            </a:r>
          </a:p>
          <a:p>
            <a:pPr marL="285750" indent="-285750">
              <a:lnSpc>
                <a:spcPct val="150000"/>
              </a:lnSpc>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DN MADE</a:t>
            </a:r>
            <a:r>
              <a:rPr lang="fr-FR" sz="1400" dirty="0">
                <a:solidFill>
                  <a:schemeClr val="tx1"/>
                </a:solidFill>
              </a:rPr>
              <a:t> regroupés par </a:t>
            </a:r>
            <a:r>
              <a:rPr lang="fr-FR" sz="1400" b="1" dirty="0">
                <a:solidFill>
                  <a:schemeClr val="tx1"/>
                </a:solidFill>
              </a:rPr>
              <a:t>mention à l’échelle nationale </a:t>
            </a:r>
          </a:p>
          <a:p>
            <a:pPr marL="285750" indent="-285750">
              <a:lnSpc>
                <a:spcPct val="150000"/>
              </a:lnSpc>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DCG</a:t>
            </a:r>
            <a:r>
              <a:rPr lang="fr-FR" sz="1400" dirty="0">
                <a:solidFill>
                  <a:schemeClr val="tx1"/>
                </a:solidFill>
              </a:rPr>
              <a:t> (diplôme de comptabilité et de gestion) regroupés à </a:t>
            </a:r>
            <a:r>
              <a:rPr lang="fr-FR" sz="1400" b="1" dirty="0">
                <a:solidFill>
                  <a:schemeClr val="tx1"/>
                </a:solidFill>
              </a:rPr>
              <a:t>l’échelle nationale </a:t>
            </a:r>
          </a:p>
          <a:p>
            <a:pPr marL="285750" indent="-285750">
              <a:lnSpc>
                <a:spcPct val="150000"/>
              </a:lnSpc>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classes prépas</a:t>
            </a:r>
            <a:r>
              <a:rPr lang="fr-FR" sz="1400" b="1" dirty="0"/>
              <a:t> </a:t>
            </a:r>
            <a:r>
              <a:rPr lang="fr-FR" sz="1400" dirty="0">
                <a:solidFill>
                  <a:schemeClr val="tx1"/>
                </a:solidFill>
              </a:rPr>
              <a:t>regroupées </a:t>
            </a:r>
            <a:r>
              <a:rPr lang="fr-FR" sz="1400" b="1" dirty="0">
                <a:solidFill>
                  <a:schemeClr val="tx1"/>
                </a:solidFill>
              </a:rPr>
              <a:t>par voie à l’échelle nationale </a:t>
            </a:r>
            <a:r>
              <a:rPr lang="fr-FR" sz="1400" b="1" u="sng" dirty="0">
                <a:solidFill>
                  <a:schemeClr val="tx1"/>
                </a:solidFill>
              </a:rPr>
              <a:t>(spécificité de l’internat)</a:t>
            </a:r>
          </a:p>
          <a:p>
            <a:pPr marL="285750" indent="-285750">
              <a:spcAft>
                <a:spcPts val="0"/>
              </a:spcAft>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EFTS</a:t>
            </a:r>
            <a:r>
              <a:rPr lang="fr-FR" sz="1400" b="1" dirty="0"/>
              <a:t> </a:t>
            </a:r>
            <a:r>
              <a:rPr lang="fr-FR" sz="1400" dirty="0" smtClean="0">
                <a:solidFill>
                  <a:schemeClr val="tx1"/>
                </a:solidFill>
              </a:rPr>
              <a:t>(</a:t>
            </a:r>
            <a:r>
              <a:rPr lang="fr-FR" sz="1400" dirty="0">
                <a:solidFill>
                  <a:schemeClr val="tx1"/>
                </a:solidFill>
              </a:rPr>
              <a:t>É</a:t>
            </a:r>
            <a:r>
              <a:rPr lang="fr-FR" sz="1400" dirty="0" smtClean="0">
                <a:solidFill>
                  <a:schemeClr val="tx1"/>
                </a:solidFill>
              </a:rPr>
              <a:t>tablissement </a:t>
            </a:r>
            <a:r>
              <a:rPr lang="fr-FR" sz="1400" dirty="0">
                <a:solidFill>
                  <a:schemeClr val="tx1"/>
                </a:solidFill>
              </a:rPr>
              <a:t>de Formation en Travail Social) regroupés par </a:t>
            </a:r>
            <a:r>
              <a:rPr lang="fr-FR" sz="1400" b="1" dirty="0">
                <a:solidFill>
                  <a:schemeClr val="tx1"/>
                </a:solidFill>
              </a:rPr>
              <a:t>diplôme d’État à l’échelle nationale </a:t>
            </a:r>
          </a:p>
          <a:p>
            <a:pPr marL="285750" indent="-285750">
              <a:spcAft>
                <a:spcPts val="0"/>
              </a:spcAft>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DNA</a:t>
            </a:r>
            <a:r>
              <a:rPr lang="fr-FR" sz="1400" dirty="0">
                <a:solidFill>
                  <a:schemeClr val="tx1"/>
                </a:solidFill>
              </a:rPr>
              <a:t>  (diplôme national d’art) proposés par les écoles d’art du ministère de la culture regroupés par </a:t>
            </a:r>
            <a:r>
              <a:rPr lang="fr-FR" sz="1400" b="1" dirty="0">
                <a:solidFill>
                  <a:schemeClr val="tx1"/>
                </a:solidFill>
              </a:rPr>
              <a:t>mention à l’échelle nationale </a:t>
            </a:r>
          </a:p>
          <a:p>
            <a:pPr>
              <a:spcAft>
                <a:spcPts val="0"/>
              </a:spcAft>
            </a:pPr>
            <a:endParaRPr lang="fr-FR" sz="1600" dirty="0">
              <a:solidFill>
                <a:schemeClr val="tx1"/>
              </a:solidFill>
            </a:endParaRPr>
          </a:p>
          <a:p>
            <a:pPr marL="171450" indent="-171450">
              <a:lnSpc>
                <a:spcPct val="150000"/>
              </a:lnSpc>
              <a:buFont typeface="Arial" panose="020B0604020202020204" pitchFamily="34" charset="0"/>
              <a:buChar char="•"/>
            </a:pPr>
            <a:endParaRPr lang="fr-FR" sz="1600" b="1" dirty="0">
              <a:solidFill>
                <a:srgbClr val="F28E65"/>
              </a:solidFill>
            </a:endParaRPr>
          </a:p>
          <a:p>
            <a:pPr marL="171450" indent="-171450">
              <a:buFont typeface="Arial" panose="020B0604020202020204" pitchFamily="34" charset="0"/>
              <a:buChar char="•"/>
            </a:pPr>
            <a:endParaRPr lang="fr-FR" sz="1600" b="1" dirty="0">
              <a:solidFill>
                <a:srgbClr val="F28E65"/>
              </a:solidFill>
              <a:latin typeface="Calibri"/>
            </a:endParaRPr>
          </a:p>
          <a:p>
            <a:r>
              <a:rPr lang="fr-FR" sz="1600" b="1" dirty="0">
                <a:solidFill>
                  <a:srgbClr val="F28E65"/>
                </a:solidFill>
                <a:latin typeface="Calibri"/>
              </a:rPr>
              <a:t>                                 </a:t>
            </a:r>
          </a:p>
          <a:p>
            <a:endParaRPr lang="fr-FR" sz="1400" b="1" dirty="0">
              <a:solidFill>
                <a:srgbClr val="F28E65"/>
              </a:solidFill>
              <a:latin typeface="Calibri"/>
            </a:endParaRP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23</a:t>
            </a:fld>
            <a:endParaRPr lang="fr-FR" dirty="0">
              <a:solidFill>
                <a:schemeClr val="tx1"/>
              </a:solidFill>
            </a:endParaRPr>
          </a:p>
        </p:txBody>
      </p:sp>
      <p:sp>
        <p:nvSpPr>
          <p:cNvPr id="5" name="Rectangle à coins arrondis 4">
            <a:extLst>
              <a:ext uri="{FF2B5EF4-FFF2-40B4-BE49-F238E27FC236}">
                <a16:creationId xmlns:a16="http://schemas.microsoft.com/office/drawing/2014/main" id="{53BE7164-26CC-47DA-BC3D-1901933A1DAD}"/>
              </a:ext>
            </a:extLst>
          </p:cNvPr>
          <p:cNvSpPr/>
          <p:nvPr/>
        </p:nvSpPr>
        <p:spPr>
          <a:xfrm>
            <a:off x="4195917" y="86105"/>
            <a:ext cx="456914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2/4</a:t>
            </a:r>
          </a:p>
        </p:txBody>
      </p:sp>
    </p:spTree>
    <p:extLst>
      <p:ext uri="{BB962C8B-B14F-4D97-AF65-F5344CB8AC3E}">
        <p14:creationId xmlns:p14="http://schemas.microsoft.com/office/powerpoint/2010/main" val="17029989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840828"/>
            <a:ext cx="8424000" cy="650722"/>
          </a:xfrm>
        </p:spPr>
        <p:txBody>
          <a:bodyPr/>
          <a:lstStyle/>
          <a:p>
            <a:r>
              <a:rPr lang="fr-FR" sz="2200" dirty="0"/>
              <a:t>Focus sur les vœux multiples (3/4)</a:t>
            </a:r>
            <a:br>
              <a:rPr lang="fr-FR" sz="2200" dirty="0"/>
            </a:br>
            <a:r>
              <a:rPr lang="fr-FR" sz="2400" dirty="0"/>
              <a:t/>
            </a:r>
            <a:br>
              <a:rPr lang="fr-FR" sz="2400" dirty="0"/>
            </a:br>
            <a:endParaRPr lang="fr-FR" sz="2400" dirty="0"/>
          </a:p>
        </p:txBody>
      </p:sp>
      <p:sp>
        <p:nvSpPr>
          <p:cNvPr id="3" name="Espace réservé du contenu 2"/>
          <p:cNvSpPr>
            <a:spLocks noGrp="1"/>
          </p:cNvSpPr>
          <p:nvPr>
            <p:ph sz="quarter" idx="4294967295"/>
          </p:nvPr>
        </p:nvSpPr>
        <p:spPr>
          <a:xfrm>
            <a:off x="359999" y="1329316"/>
            <a:ext cx="8424000" cy="3249828"/>
          </a:xfrm>
        </p:spPr>
        <p:txBody>
          <a:bodyPr/>
          <a:lstStyle/>
          <a:p>
            <a:r>
              <a:rPr lang="fr-FR" sz="1600" b="1" dirty="0">
                <a:latin typeface="Arial"/>
                <a:cs typeface="Arial"/>
              </a:rPr>
              <a:t>Les formations dont </a:t>
            </a:r>
            <a:r>
              <a:rPr lang="fr-FR" sz="1600" b="1" u="sng" dirty="0">
                <a:latin typeface="Arial"/>
                <a:cs typeface="Arial"/>
              </a:rPr>
              <a:t>le nombre de sous-vœux n’est pas limité</a:t>
            </a:r>
            <a:r>
              <a:rPr lang="fr-FR" sz="1600" b="1" dirty="0">
                <a:latin typeface="Arial"/>
                <a:cs typeface="Arial"/>
              </a:rPr>
              <a:t> : </a:t>
            </a:r>
            <a:r>
              <a:rPr lang="fr-FR" sz="1600" b="1" dirty="0" smtClean="0">
                <a:latin typeface="Arial"/>
                <a:cs typeface="Arial"/>
              </a:rPr>
              <a:t/>
            </a:r>
            <a:br>
              <a:rPr lang="fr-FR" sz="1600" b="1" dirty="0" smtClean="0">
                <a:latin typeface="Arial"/>
                <a:cs typeface="Arial"/>
              </a:rPr>
            </a:br>
            <a:endParaRPr lang="fr-FR" sz="400" b="1" dirty="0">
              <a:latin typeface="Arial"/>
              <a:cs typeface="Arial"/>
            </a:endParaRPr>
          </a:p>
          <a:p>
            <a:pPr marL="285750" lvl="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IFSI</a:t>
            </a:r>
            <a:r>
              <a:rPr lang="fr-FR" sz="1400" b="1" dirty="0"/>
              <a:t> </a:t>
            </a:r>
            <a:r>
              <a:rPr lang="fr-FR" sz="1400" dirty="0">
                <a:solidFill>
                  <a:schemeClr val="tx1"/>
                </a:solidFill>
              </a:rPr>
              <a:t>(Instituts de Formation en Soins Infirmiers) et</a:t>
            </a:r>
            <a:r>
              <a:rPr lang="fr-FR" sz="1400" dirty="0"/>
              <a:t> </a:t>
            </a:r>
            <a:r>
              <a:rPr lang="fr-FR" sz="1400" b="1" dirty="0">
                <a:solidFill>
                  <a:schemeClr val="bg1"/>
                </a:solidFill>
                <a:highlight>
                  <a:srgbClr val="0000FF"/>
                </a:highlight>
              </a:rPr>
              <a:t>les instituts d'orthophonie, orthoptie et audioprothèse</a:t>
            </a:r>
            <a:r>
              <a:rPr lang="fr-FR" sz="1400" b="1" dirty="0"/>
              <a:t> </a:t>
            </a:r>
            <a:r>
              <a:rPr lang="fr-FR" sz="1400" dirty="0">
                <a:solidFill>
                  <a:schemeClr val="tx1"/>
                </a:solidFill>
              </a:rPr>
              <a:t>regroupés à </a:t>
            </a:r>
            <a:r>
              <a:rPr lang="fr-FR" sz="1400" b="1" dirty="0">
                <a:solidFill>
                  <a:schemeClr val="tx1"/>
                </a:solidFill>
              </a:rPr>
              <a:t>l’échelle territoriale</a:t>
            </a:r>
            <a:r>
              <a:rPr lang="fr-FR" sz="1400" dirty="0">
                <a:solidFill>
                  <a:schemeClr val="tx1"/>
                </a:solidFill>
              </a:rPr>
              <a:t>. </a:t>
            </a:r>
          </a:p>
          <a:p>
            <a:pPr marL="179388" lvl="0" algn="just">
              <a:buClr>
                <a:srgbClr val="000091"/>
              </a:buClr>
            </a:pPr>
            <a:r>
              <a:rPr lang="fr-FR" sz="1400" b="1" i="1" dirty="0">
                <a:solidFill>
                  <a:schemeClr val="tx1"/>
                </a:solidFill>
              </a:rPr>
              <a:t>Rappel</a:t>
            </a:r>
            <a:r>
              <a:rPr lang="fr-FR" sz="1400" i="1" dirty="0">
                <a:solidFill>
                  <a:schemeClr val="tx1"/>
                </a:solidFill>
              </a:rPr>
              <a:t> </a:t>
            </a:r>
            <a:r>
              <a:rPr lang="fr-FR" sz="1400" b="1" i="1" dirty="0">
                <a:solidFill>
                  <a:schemeClr val="tx1"/>
                </a:solidFill>
              </a:rPr>
              <a:t>: limitation </a:t>
            </a:r>
            <a:r>
              <a:rPr lang="fr-FR" sz="1400" b="1" i="1" dirty="0" smtClean="0">
                <a:solidFill>
                  <a:schemeClr val="tx1"/>
                </a:solidFill>
              </a:rPr>
              <a:t>à </a:t>
            </a:r>
            <a:r>
              <a:rPr lang="fr-FR" sz="1400" b="1" i="1" dirty="0">
                <a:solidFill>
                  <a:schemeClr val="tx1"/>
                </a:solidFill>
              </a:rPr>
              <a:t>5 vœux multiples maximum par filière </a:t>
            </a:r>
            <a:endParaRPr lang="fr-FR" sz="1400" b="1" i="1" dirty="0" smtClean="0">
              <a:solidFill>
                <a:schemeClr val="tx1"/>
              </a:solidFill>
            </a:endParaRPr>
          </a:p>
          <a:p>
            <a:pPr marL="350838" lvl="0" indent="-171450" algn="just">
              <a:buClr>
                <a:srgbClr val="000091"/>
              </a:buClr>
              <a:buFont typeface="Wingdings" panose="05000000000000000000" pitchFamily="2" charset="2"/>
              <a:buChar char="§"/>
            </a:pPr>
            <a:endParaRPr lang="fr-FR" sz="1400" b="1" i="1" dirty="0">
              <a:solidFill>
                <a:schemeClr val="tx1"/>
              </a:solidFill>
            </a:endParaRPr>
          </a:p>
          <a:p>
            <a:pPr marL="285750" lvl="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écoles d'ingénieurs et de commerce/management</a:t>
            </a:r>
            <a:r>
              <a:rPr lang="fr-FR" sz="1400" b="1" dirty="0"/>
              <a:t> </a:t>
            </a:r>
            <a:r>
              <a:rPr lang="fr-FR" sz="1400" dirty="0">
                <a:solidFill>
                  <a:schemeClr val="tx1"/>
                </a:solidFill>
              </a:rPr>
              <a:t>regroupées </a:t>
            </a:r>
            <a:r>
              <a:rPr lang="fr-FR" sz="1400" b="1" dirty="0">
                <a:solidFill>
                  <a:schemeClr val="tx1"/>
                </a:solidFill>
              </a:rPr>
              <a:t>en réseau </a:t>
            </a:r>
            <a:r>
              <a:rPr lang="fr-FR" sz="1400" dirty="0">
                <a:solidFill>
                  <a:schemeClr val="tx1"/>
                </a:solidFill>
              </a:rPr>
              <a:t>et qui </a:t>
            </a:r>
            <a:r>
              <a:rPr lang="fr-FR" sz="1400" b="1" dirty="0">
                <a:solidFill>
                  <a:schemeClr val="tx1"/>
                </a:solidFill>
              </a:rPr>
              <a:t>recrutent sur concours commun </a:t>
            </a:r>
          </a:p>
          <a:p>
            <a:pPr marL="285750" lvl="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 </a:t>
            </a:r>
            <a:r>
              <a:rPr lang="fr-FR" sz="1400" b="1" dirty="0">
                <a:solidFill>
                  <a:schemeClr val="bg1"/>
                </a:solidFill>
                <a:highlight>
                  <a:srgbClr val="0000FF"/>
                </a:highlight>
              </a:rPr>
              <a:t>réseau des Sciences Po / IEP</a:t>
            </a:r>
            <a:r>
              <a:rPr lang="fr-FR" sz="1400" b="1" dirty="0"/>
              <a:t> </a:t>
            </a:r>
            <a:r>
              <a:rPr lang="fr-FR" sz="1400" dirty="0">
                <a:solidFill>
                  <a:schemeClr val="tx1"/>
                </a:solidFill>
              </a:rPr>
              <a:t>(Aix, Lille, Lyon, Rennes, Saint-Germain-en-Laye, Strasbourg et Toulouse) et </a:t>
            </a:r>
            <a:r>
              <a:rPr lang="fr-FR" sz="1400" b="1" dirty="0">
                <a:solidFill>
                  <a:schemeClr val="bg1"/>
                </a:solidFill>
                <a:highlight>
                  <a:srgbClr val="0000FF"/>
                </a:highlight>
              </a:rPr>
              <a:t>Sciences Po / IEP Paris</a:t>
            </a:r>
            <a:r>
              <a:rPr lang="fr-FR" sz="1400" b="1" dirty="0"/>
              <a:t> </a:t>
            </a:r>
          </a:p>
          <a:p>
            <a:pPr marL="285750" lvl="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Les </a:t>
            </a:r>
            <a:r>
              <a:rPr lang="fr-FR" sz="1400" b="1" dirty="0">
                <a:solidFill>
                  <a:schemeClr val="bg1"/>
                </a:solidFill>
                <a:highlight>
                  <a:srgbClr val="0000FF"/>
                </a:highlight>
              </a:rPr>
              <a:t>parcours spécifiques "accès santé" (PASS) en Ile-de-France</a:t>
            </a:r>
            <a:r>
              <a:rPr lang="fr-FR" sz="1400" b="1" dirty="0"/>
              <a:t> </a:t>
            </a:r>
            <a:r>
              <a:rPr lang="fr-FR" sz="1400" dirty="0">
                <a:solidFill>
                  <a:schemeClr val="tx1"/>
                </a:solidFill>
              </a:rPr>
              <a:t>regroupés à l’échelle régionale </a:t>
            </a:r>
          </a:p>
          <a:p>
            <a:pPr marL="285750" indent="-285750" algn="just">
              <a:buClr>
                <a:srgbClr val="000091"/>
              </a:buClr>
              <a:buFont typeface="Wingdings" panose="05000000000000000000" pitchFamily="2" charset="2"/>
              <a:buChar char="§"/>
            </a:pPr>
            <a:r>
              <a:rPr lang="fr-FR" sz="1400" b="1" dirty="0" smtClean="0">
                <a:solidFill>
                  <a:schemeClr val="bg1"/>
                </a:solidFill>
                <a:highlight>
                  <a:srgbClr val="0000FF"/>
                </a:highlight>
              </a:rPr>
              <a:t>Le </a:t>
            </a:r>
            <a:r>
              <a:rPr lang="fr-FR" sz="1400" b="1" dirty="0">
                <a:solidFill>
                  <a:schemeClr val="bg1"/>
                </a:solidFill>
                <a:highlight>
                  <a:srgbClr val="0000FF"/>
                </a:highlight>
              </a:rPr>
              <a:t>concours commun des écoles nationales vétérinaires</a:t>
            </a:r>
            <a:r>
              <a:rPr lang="fr-FR" sz="1400" b="1" dirty="0"/>
              <a:t>  </a:t>
            </a:r>
            <a:r>
              <a:rPr lang="fr-FR" sz="1600" b="1" dirty="0"/>
              <a:t>  </a:t>
            </a:r>
            <a:endParaRPr lang="fr-FR" sz="16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24</a:t>
            </a:fld>
            <a:endParaRPr lang="fr-FR" dirty="0">
              <a:solidFill>
                <a:schemeClr val="tx1"/>
              </a:solidFill>
            </a:endParaRPr>
          </a:p>
        </p:txBody>
      </p:sp>
      <p:sp>
        <p:nvSpPr>
          <p:cNvPr id="5" name="Rectangle à coins arrondis 4">
            <a:extLst>
              <a:ext uri="{FF2B5EF4-FFF2-40B4-BE49-F238E27FC236}">
                <a16:creationId xmlns:a16="http://schemas.microsoft.com/office/drawing/2014/main" id="{62A84160-F316-4BAA-B184-32E0213F0652}"/>
              </a:ext>
            </a:extLst>
          </p:cNvPr>
          <p:cNvSpPr/>
          <p:nvPr/>
        </p:nvSpPr>
        <p:spPr>
          <a:xfrm>
            <a:off x="4203291" y="86105"/>
            <a:ext cx="456176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3/4</a:t>
            </a:r>
          </a:p>
        </p:txBody>
      </p:sp>
    </p:spTree>
    <p:extLst>
      <p:ext uri="{BB962C8B-B14F-4D97-AF65-F5344CB8AC3E}">
        <p14:creationId xmlns:p14="http://schemas.microsoft.com/office/powerpoint/2010/main" val="2007359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0668" y="900000"/>
            <a:ext cx="8313331" cy="720000"/>
          </a:xfrm>
        </p:spPr>
        <p:txBody>
          <a:bodyPr/>
          <a:lstStyle/>
          <a:p>
            <a:r>
              <a:rPr lang="fr-FR" sz="2200" dirty="0"/>
              <a:t>Focus sur les vœux multiples : exemples (4/4)</a:t>
            </a:r>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25</a:t>
            </a:fld>
            <a:endParaRPr lang="fr-FR" dirty="0">
              <a:solidFill>
                <a:schemeClr val="tx1"/>
              </a:solidFill>
            </a:endParaRPr>
          </a:p>
        </p:txBody>
      </p:sp>
      <p:sp>
        <p:nvSpPr>
          <p:cNvPr id="8" name="Espace réservé du contenu 7"/>
          <p:cNvSpPr>
            <a:spLocks noGrp="1"/>
          </p:cNvSpPr>
          <p:nvPr>
            <p:ph sz="quarter" idx="4294967295"/>
          </p:nvPr>
        </p:nvSpPr>
        <p:spPr>
          <a:xfrm>
            <a:off x="470668" y="1372554"/>
            <a:ext cx="8294388" cy="2646313"/>
          </a:xfrm>
        </p:spPr>
        <p:txBody>
          <a:bodyPr/>
          <a:lstStyle/>
          <a:p>
            <a:pPr algn="just">
              <a:spcAft>
                <a:spcPts val="0"/>
              </a:spcAft>
              <a:defRPr/>
            </a:pPr>
            <a:r>
              <a:rPr lang="fr-FR" sz="1600" b="1" dirty="0" smtClean="0"/>
              <a:t>Vous </a:t>
            </a:r>
            <a:r>
              <a:rPr lang="fr-FR" sz="1600" b="1" dirty="0"/>
              <a:t>demandez un BTS « Métiers de la chimie » dans 7 établissements différents</a:t>
            </a:r>
            <a:endParaRPr lang="fr-FR" sz="800" b="1" dirty="0"/>
          </a:p>
          <a:p>
            <a:pPr algn="just">
              <a:spcAft>
                <a:spcPts val="0"/>
              </a:spcAft>
              <a:defRPr/>
            </a:pPr>
            <a:endParaRPr lang="fr-FR" sz="400" b="1" dirty="0"/>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BTS) et 7 sous-vœux (les établissements) qui sont décomptés dans la limite des 20 sous-vœux autorisés. </a:t>
            </a:r>
          </a:p>
          <a:p>
            <a:pPr algn="just">
              <a:spcAft>
                <a:spcPts val="0"/>
              </a:spcAft>
              <a:defRPr/>
            </a:pPr>
            <a:endParaRPr lang="fr-FR" sz="1600" dirty="0">
              <a:sym typeface="Wingdings" panose="05000000000000000000" pitchFamily="2" charset="2"/>
            </a:endParaRPr>
          </a:p>
          <a:p>
            <a:pPr algn="just" defTabSz="457200">
              <a:spcAft>
                <a:spcPts val="0"/>
              </a:spcAft>
              <a:defRPr/>
            </a:pPr>
            <a:r>
              <a:rPr lang="fr-FR" sz="1600" b="1" dirty="0"/>
              <a:t>Le regroupement d’instituts de formation en soins infirmiers (IFSI) de l’Université Paris Saclay propose 7 instituts. Vous demandez 4 instituts au sein de ce regroupement :</a:t>
            </a:r>
            <a:endParaRPr lang="fr-FR" sz="1600" dirty="0">
              <a:sym typeface="Wingdings" panose="05000000000000000000" pitchFamily="2" charset="2"/>
            </a:endParaRPr>
          </a:p>
          <a:p>
            <a:pPr algn="just">
              <a:spcAft>
                <a:spcPts val="0"/>
              </a:spcAft>
              <a:defRPr/>
            </a:pPr>
            <a:endParaRPr lang="fr-FR" sz="400" dirty="0">
              <a:solidFill>
                <a:schemeClr val="tx1"/>
              </a:solidFill>
              <a:sym typeface="Wingdings" panose="05000000000000000000" pitchFamily="2" charset="2"/>
            </a:endParaRPr>
          </a:p>
          <a:p>
            <a:pPr marL="285750" indent="-285750" algn="just">
              <a:spcAft>
                <a:spcPts val="0"/>
              </a:spcAft>
              <a:buFont typeface="Wingdings" panose="05000000000000000000" pitchFamily="2" charset="2"/>
              <a:buChar char="à"/>
              <a:defRPr/>
            </a:pPr>
            <a:r>
              <a:rPr lang="fr-FR" sz="1600" dirty="0">
                <a:solidFill>
                  <a:schemeClr val="tx1"/>
                </a:solidFill>
                <a:sym typeface="Wingdings" panose="05000000000000000000" pitchFamily="2" charset="2"/>
              </a:rPr>
              <a:t>Dans votre dossier, ces demandes comptent pour 1 vœu (le regroupement d’IFSI) et 4 sous-vœux (les instituts), qui ne sont pas décomptés. </a:t>
            </a:r>
            <a:endParaRPr lang="fr-FR" sz="1600" b="1" dirty="0"/>
          </a:p>
          <a:p>
            <a:pPr marL="742950" lvl="1" indent="-285750" defTabSz="457200">
              <a:spcBef>
                <a:spcPts val="0"/>
              </a:spcBef>
              <a:spcAft>
                <a:spcPts val="0"/>
              </a:spcAft>
              <a:defRPr/>
            </a:pPr>
            <a:endParaRPr lang="fr-FR" sz="1600" dirty="0">
              <a:solidFill>
                <a:srgbClr val="0C5076"/>
              </a:solidFill>
            </a:endParaRPr>
          </a:p>
          <a:p>
            <a:pPr marL="742950" lvl="1" indent="-285750" defTabSz="457200">
              <a:spcBef>
                <a:spcPts val="0"/>
              </a:spcBef>
              <a:spcAft>
                <a:spcPts val="0"/>
              </a:spcAft>
              <a:defRPr/>
            </a:pPr>
            <a:endParaRPr lang="fr-FR" sz="1600" dirty="0">
              <a:solidFill>
                <a:srgbClr val="0C5076"/>
              </a:solidFill>
            </a:endParaRPr>
          </a:p>
        </p:txBody>
      </p:sp>
      <p:sp>
        <p:nvSpPr>
          <p:cNvPr id="3" name="Rectangle à coins arrondis 2"/>
          <p:cNvSpPr/>
          <p:nvPr/>
        </p:nvSpPr>
        <p:spPr>
          <a:xfrm>
            <a:off x="470668" y="3934105"/>
            <a:ext cx="7486842" cy="557316"/>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600" b="1" u="sng" dirty="0" smtClean="0">
                <a:solidFill>
                  <a:srgbClr val="000091"/>
                </a:solidFill>
              </a:rPr>
              <a:t>À </a:t>
            </a:r>
            <a:r>
              <a:rPr lang="fr-FR" sz="1600" b="1" u="sng" dirty="0">
                <a:solidFill>
                  <a:srgbClr val="000091"/>
                </a:solidFill>
              </a:rPr>
              <a:t>noter </a:t>
            </a:r>
            <a:r>
              <a:rPr lang="fr-FR" sz="1600" kern="0" dirty="0">
                <a:solidFill>
                  <a:srgbClr val="000091"/>
                </a:solidFill>
              </a:rPr>
              <a:t>: rassurez-vous, dans votre dossier Parcoursup, un compteur de vœux permet de suivre les vœux multiples et sous-vœux formulés.</a:t>
            </a:r>
          </a:p>
        </p:txBody>
      </p:sp>
      <p:sp>
        <p:nvSpPr>
          <p:cNvPr id="7" name="Rectangle à coins arrondis 6">
            <a:extLst>
              <a:ext uri="{FF2B5EF4-FFF2-40B4-BE49-F238E27FC236}">
                <a16:creationId xmlns:a16="http://schemas.microsoft.com/office/drawing/2014/main" id="{37CFD31C-2D2F-4A9E-AE51-A7C8C2E44E78}"/>
              </a:ext>
            </a:extLst>
          </p:cNvPr>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multiples, pour vous donner plus d’opportunités 4/4</a:t>
            </a:r>
          </a:p>
        </p:txBody>
      </p:sp>
    </p:spTree>
    <p:extLst>
      <p:ext uri="{BB962C8B-B14F-4D97-AF65-F5344CB8AC3E}">
        <p14:creationId xmlns:p14="http://schemas.microsoft.com/office/powerpoint/2010/main" val="1943004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359999" y="1003986"/>
            <a:ext cx="8299120" cy="3280966"/>
          </a:xfrm>
        </p:spPr>
        <p:txBody>
          <a:bodyPr/>
          <a:lstStyle/>
          <a:p>
            <a:pPr marL="0" lvl="1" indent="0">
              <a:buSzPct val="100000"/>
              <a:buNone/>
            </a:pPr>
            <a:r>
              <a:rPr lang="fr-FR" sz="1600" b="1" dirty="0">
                <a:solidFill>
                  <a:schemeClr val="bg1"/>
                </a:solidFill>
                <a:highlight>
                  <a:srgbClr val="0000FF"/>
                </a:highlight>
              </a:rPr>
              <a:t>Pour les formations sélectives</a:t>
            </a:r>
            <a:r>
              <a:rPr lang="fr-FR" sz="1600" b="1" dirty="0"/>
              <a:t> (BTS, BUT, IFSI, </a:t>
            </a:r>
            <a:r>
              <a:rPr lang="fr-FR" sz="1600" b="1" dirty="0" smtClean="0"/>
              <a:t>écoles, etc.)</a:t>
            </a:r>
            <a:r>
              <a:rPr lang="fr-FR" sz="1600" b="1" dirty="0"/>
              <a:t> </a:t>
            </a:r>
            <a:r>
              <a:rPr lang="fr-FR" sz="1700" b="1" dirty="0"/>
              <a:t> </a:t>
            </a:r>
            <a:r>
              <a:rPr lang="fr-FR" sz="1700" dirty="0"/>
              <a:t> </a:t>
            </a:r>
            <a:endParaRPr lang="fr-FR" dirty="0"/>
          </a:p>
          <a:p>
            <a:pPr marL="177800" lvl="1" indent="-177800" algn="just">
              <a:lnSpc>
                <a:spcPct val="80000"/>
              </a:lnSpc>
              <a:buClr>
                <a:srgbClr val="EC130E"/>
              </a:buClr>
              <a:buSzPct val="100000"/>
              <a:buFont typeface="Lucida Grande"/>
              <a:buChar char="&gt;"/>
              <a:defRPr/>
            </a:pPr>
            <a:r>
              <a:rPr lang="fr-FR" sz="1400" b="1" u="sng" dirty="0">
                <a:solidFill>
                  <a:schemeClr val="tx1"/>
                </a:solidFill>
              </a:rPr>
              <a:t>Il n’y a pas de secteur géographique.</a:t>
            </a:r>
            <a:r>
              <a:rPr lang="fr-FR" sz="1400" b="1" dirty="0">
                <a:solidFill>
                  <a:schemeClr val="tx1"/>
                </a:solidFill>
              </a:rPr>
              <a:t>  </a:t>
            </a:r>
            <a:r>
              <a:rPr lang="fr-FR" sz="1400" dirty="0">
                <a:solidFill>
                  <a:schemeClr val="tx1"/>
                </a:solidFill>
              </a:rPr>
              <a:t>Les lycéens peuvent faire des vœux pour les formations qui les intéressent où qu’elles soient, dans leur académie ou en dehors.</a:t>
            </a:r>
            <a:r>
              <a:rPr lang="fr-FR" sz="1400" b="1" u="sng" dirty="0">
                <a:solidFill>
                  <a:schemeClr val="tx1"/>
                </a:solidFill>
              </a:rPr>
              <a:t> </a:t>
            </a:r>
            <a:endParaRPr lang="fr-FR" sz="1400" dirty="0">
              <a:solidFill>
                <a:schemeClr val="tx1"/>
              </a:solidFill>
            </a:endParaRPr>
          </a:p>
          <a:p>
            <a:pPr marL="0" lvl="1" indent="0">
              <a:lnSpc>
                <a:spcPct val="80000"/>
              </a:lnSpc>
              <a:buClr>
                <a:srgbClr val="EC130E"/>
              </a:buClr>
              <a:buSzPct val="100000"/>
              <a:buNone/>
              <a:defRPr/>
            </a:pPr>
            <a:r>
              <a:rPr lang="fr-FR" sz="1600" b="1" dirty="0">
                <a:solidFill>
                  <a:schemeClr val="bg1"/>
                </a:solidFill>
                <a:highlight>
                  <a:srgbClr val="0000FF"/>
                </a:highlight>
              </a:rPr>
              <a:t>Pour les formations non-sélectives</a:t>
            </a:r>
            <a:r>
              <a:rPr lang="fr-FR" sz="1600" b="1" dirty="0"/>
              <a:t> (licences, LPE, PASS)</a:t>
            </a:r>
            <a:r>
              <a:rPr lang="fr-FR" sz="1700" dirty="0"/>
              <a:t> </a:t>
            </a:r>
            <a:endParaRPr lang="fr-FR" sz="1700" dirty="0">
              <a:cs typeface="Arial"/>
            </a:endParaRPr>
          </a:p>
          <a:p>
            <a:pPr marL="177800" lvl="1" indent="-177800" algn="just">
              <a:lnSpc>
                <a:spcPct val="90000"/>
              </a:lnSpc>
              <a:buClr>
                <a:srgbClr val="EC130E"/>
              </a:buClr>
              <a:buSzPct val="100000"/>
              <a:buFont typeface="Lucida Grande"/>
              <a:buChar char="&gt;"/>
              <a:defRPr/>
            </a:pPr>
            <a:r>
              <a:rPr lang="fr-FR" sz="1400" dirty="0">
                <a:solidFill>
                  <a:schemeClr val="tx1"/>
                </a:solidFill>
              </a:rPr>
              <a:t>Les lycéens peuvent faire des vœux pour les formations qui les intéressent dans leur académie ou en dehors. Lorsque la licence, le PPPE ou le PASS est très demandé, </a:t>
            </a:r>
            <a:r>
              <a:rPr lang="fr-FR" sz="1400" b="1" dirty="0">
                <a:solidFill>
                  <a:schemeClr val="tx1"/>
                </a:solidFill>
              </a:rPr>
              <a:t>une priorité au secteur géographique (généralement l’académie) s’applique : </a:t>
            </a:r>
            <a:r>
              <a:rPr lang="fr-FR" sz="1400" dirty="0">
                <a:solidFill>
                  <a:schemeClr val="tx1"/>
                </a:solidFill>
              </a:rPr>
              <a:t>un pourcentage maximum de candidats résidant en dehors du secteur géographique est alors fixé par le recteur. </a:t>
            </a:r>
          </a:p>
          <a:p>
            <a:pPr marL="177800" lvl="1" indent="-177800" algn="just">
              <a:lnSpc>
                <a:spcPct val="90000"/>
              </a:lnSpc>
              <a:buClr>
                <a:srgbClr val="EC130E"/>
              </a:buClr>
              <a:buSzPct val="100000"/>
              <a:buFont typeface="Lucida Grande"/>
              <a:buChar char="&gt;"/>
              <a:defRPr/>
            </a:pPr>
            <a:r>
              <a:rPr lang="fr-FR" sz="1400" dirty="0">
                <a:solidFill>
                  <a:schemeClr val="tx1"/>
                </a:solidFill>
              </a:rPr>
              <a:t>L’appartenance ou non au secteur est </a:t>
            </a:r>
            <a:r>
              <a:rPr lang="fr-FR" sz="1400" b="1" dirty="0">
                <a:solidFill>
                  <a:srgbClr val="0000FF"/>
                </a:solidFill>
              </a:rPr>
              <a:t>affichée aux candidats</a:t>
            </a:r>
            <a:r>
              <a:rPr lang="fr-FR" sz="1400" dirty="0">
                <a:solidFill>
                  <a:schemeClr val="tx1"/>
                </a:solidFill>
              </a:rPr>
              <a:t>. Les pourcentages fixés par les recteurs seront affichés sur Parcoursup avant le début de la phase d’admission. </a:t>
            </a:r>
          </a:p>
          <a:p>
            <a:pPr marL="0" lvl="1" indent="0">
              <a:buSzPct val="100000"/>
              <a:buNone/>
              <a:defRPr/>
            </a:pPr>
            <a:r>
              <a:rPr lang="fr-FR" sz="900" dirty="0"/>
              <a:t>          </a:t>
            </a:r>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26</a:t>
            </a:fld>
            <a:endParaRPr lang="fr-FR" dirty="0">
              <a:solidFill>
                <a:schemeClr val="tx1"/>
              </a:solidFill>
            </a:endParaRPr>
          </a:p>
        </p:txBody>
      </p:sp>
      <p:sp>
        <p:nvSpPr>
          <p:cNvPr id="8" name="Rectangle à coins arrondis 7"/>
          <p:cNvSpPr/>
          <p:nvPr/>
        </p:nvSpPr>
        <p:spPr>
          <a:xfrm>
            <a:off x="415924" y="3778936"/>
            <a:ext cx="8152889" cy="589807"/>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300" b="1" u="sng" dirty="0">
                <a:solidFill>
                  <a:srgbClr val="000091"/>
                </a:solidFill>
              </a:rPr>
              <a:t>Point d’attention</a:t>
            </a:r>
            <a:r>
              <a:rPr lang="fr-FR" sz="1300" b="1" kern="0" dirty="0">
                <a:solidFill>
                  <a:srgbClr val="000091"/>
                </a:solidFill>
              </a:rPr>
              <a:t> </a:t>
            </a:r>
            <a:r>
              <a:rPr lang="fr-FR" sz="1300" kern="0" dirty="0">
                <a:solidFill>
                  <a:srgbClr val="000091"/>
                </a:solidFill>
              </a:rPr>
              <a:t>: pour les licences, les statistiques sur l’admission des lycéens de terminale au cours des 3 années passées (rubrique « Visualiser les chiffres d’accès à la formation ») sont celles des candidats qui étaient prioritaires pour le secteur de recrutement de la licence.</a:t>
            </a:r>
          </a:p>
        </p:txBody>
      </p:sp>
      <p:sp>
        <p:nvSpPr>
          <p:cNvPr id="9" name="Rectangle à coins arrondis 6">
            <a:extLst>
              <a:ext uri="{FF2B5EF4-FFF2-40B4-BE49-F238E27FC236}">
                <a16:creationId xmlns:a16="http://schemas.microsoft.com/office/drawing/2014/main" id="{5F489E9A-36B8-424A-9894-FF3A1C924BE4}"/>
              </a:ext>
            </a:extLst>
          </p:cNvPr>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accessibles sur l’ensemble du territoire Quelle priorité géographique sur Parcoursup ? 1/2</a:t>
            </a:r>
          </a:p>
        </p:txBody>
      </p:sp>
    </p:spTree>
    <p:extLst>
      <p:ext uri="{BB962C8B-B14F-4D97-AF65-F5344CB8AC3E}">
        <p14:creationId xmlns:p14="http://schemas.microsoft.com/office/powerpoint/2010/main" val="3276533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3550" y="1033827"/>
            <a:ext cx="8302786" cy="3552028"/>
          </a:xfrm>
        </p:spPr>
        <p:txBody>
          <a:bodyPr/>
          <a:lstStyle/>
          <a:p>
            <a:r>
              <a:rPr lang="fr-FR" sz="1800" b="1" dirty="0"/>
              <a:t>Secteur géographique : </a:t>
            </a:r>
          </a:p>
          <a:p>
            <a:r>
              <a:rPr lang="fr-FR" sz="1400" dirty="0">
                <a:solidFill>
                  <a:srgbClr val="EC130E"/>
                </a:solidFill>
              </a:rPr>
              <a:t>&gt; </a:t>
            </a:r>
            <a:r>
              <a:rPr lang="fr-FR" sz="1400" dirty="0">
                <a:solidFill>
                  <a:schemeClr val="tx1"/>
                </a:solidFill>
              </a:rPr>
              <a:t>Le secteur de référence : </a:t>
            </a:r>
            <a:r>
              <a:rPr lang="fr-FR" sz="1400" b="1" dirty="0"/>
              <a:t>l’académie</a:t>
            </a:r>
          </a:p>
          <a:p>
            <a:r>
              <a:rPr lang="fr-FR" sz="1400" dirty="0">
                <a:solidFill>
                  <a:srgbClr val="EC130E"/>
                </a:solidFill>
              </a:rPr>
              <a:t>&gt; </a:t>
            </a:r>
            <a:r>
              <a:rPr lang="fr-FR" sz="1400" b="1" dirty="0"/>
              <a:t>Des dérogations territorialisées </a:t>
            </a:r>
            <a:r>
              <a:rPr lang="fr-FR" sz="1400" dirty="0">
                <a:solidFill>
                  <a:schemeClr val="tx1"/>
                </a:solidFill>
              </a:rPr>
              <a:t>: </a:t>
            </a:r>
            <a:r>
              <a:rPr lang="fr-FR" sz="1800" b="1" dirty="0">
                <a:solidFill>
                  <a:schemeClr val="bg2"/>
                </a:solidFill>
              </a:rPr>
              <a:t>ex., il n’est fait aucune distinction entre les 3 académies de Créteil, Paris et Versailles ; territoires infra-académiques ; extension de certaines académies</a:t>
            </a:r>
          </a:p>
          <a:p>
            <a:endParaRPr lang="fr-FR" sz="1400" dirty="0">
              <a:solidFill>
                <a:schemeClr val="tx1"/>
              </a:solidFill>
            </a:endParaRPr>
          </a:p>
          <a:p>
            <a:r>
              <a:rPr lang="fr-FR" sz="1800" b="1" dirty="0"/>
              <a:t>Par exception, sont considérés comme « résidant dans l’académie » où se situe la licence demandée</a:t>
            </a:r>
            <a:r>
              <a:rPr lang="fr-FR" sz="1800" b="1" dirty="0">
                <a:solidFill>
                  <a:srgbClr val="F28E65"/>
                </a:solidFill>
              </a:rPr>
              <a:t> </a:t>
            </a:r>
            <a:r>
              <a:rPr lang="fr-FR" sz="1100" b="1" dirty="0">
                <a:solidFill>
                  <a:srgbClr val="3D566E"/>
                </a:solidFill>
              </a:rPr>
              <a:t>:</a:t>
            </a:r>
          </a:p>
          <a:p>
            <a:r>
              <a:rPr lang="fr-FR" sz="1400" dirty="0">
                <a:solidFill>
                  <a:srgbClr val="EC130E"/>
                </a:solidFill>
              </a:rPr>
              <a:t>&gt;</a:t>
            </a:r>
            <a:r>
              <a:rPr lang="fr-FR" sz="1400" dirty="0"/>
              <a:t> </a:t>
            </a:r>
            <a:r>
              <a:rPr lang="fr-FR" sz="1400" dirty="0">
                <a:solidFill>
                  <a:schemeClr val="tx1"/>
                </a:solidFill>
              </a:rPr>
              <a:t>Les candidats qui souhaitent accéder à une mention de licence qui n’est pas dispensée dans leur académie de résidence </a:t>
            </a:r>
          </a:p>
          <a:p>
            <a:r>
              <a:rPr lang="fr-FR" sz="1400" dirty="0">
                <a:solidFill>
                  <a:srgbClr val="EC130E"/>
                </a:solidFill>
              </a:rPr>
              <a:t>&gt;</a:t>
            </a:r>
            <a:r>
              <a:rPr lang="fr-FR" sz="1400" dirty="0">
                <a:solidFill>
                  <a:schemeClr val="tx1"/>
                </a:solidFill>
              </a:rPr>
              <a:t> Les candidats ressortissants français ou ressortissants d’un État membre de l’Union européenne qui sont établis hors de France </a:t>
            </a:r>
          </a:p>
          <a:p>
            <a:r>
              <a:rPr lang="fr-FR" sz="1400" dirty="0">
                <a:solidFill>
                  <a:srgbClr val="EC130E"/>
                </a:solidFill>
              </a:rPr>
              <a:t>&gt;</a:t>
            </a:r>
            <a:r>
              <a:rPr lang="fr-FR" sz="1400" dirty="0">
                <a:solidFill>
                  <a:schemeClr val="tx1"/>
                </a:solidFill>
              </a:rPr>
              <a:t> Les candidats préparant ou ayant obtenu le baccalauréat français au cours de l’année scolaire dans un centre d’examen habilité à l’étranger</a:t>
            </a:r>
          </a:p>
          <a:p>
            <a:endParaRPr lang="fr-FR" sz="1400" b="1" dirty="0">
              <a:solidFill>
                <a:srgbClr val="3D566E"/>
              </a:solidFill>
            </a:endParaRPr>
          </a:p>
          <a:p>
            <a:endParaRPr lang="fr-FR" sz="1400" b="1" dirty="0">
              <a:solidFill>
                <a:srgbClr val="3D566E"/>
              </a:solidFil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27</a:t>
            </a:fld>
            <a:endParaRPr lang="fr-FR" dirty="0">
              <a:solidFill>
                <a:schemeClr val="tx1"/>
              </a:solidFill>
            </a:endParaRPr>
          </a:p>
        </p:txBody>
      </p:sp>
      <p:sp>
        <p:nvSpPr>
          <p:cNvPr id="5" name="Rectangle à coins arrondis 6">
            <a:extLst>
              <a:ext uri="{FF2B5EF4-FFF2-40B4-BE49-F238E27FC236}">
                <a16:creationId xmlns:a16="http://schemas.microsoft.com/office/drawing/2014/main" id="{06149911-3EBA-404C-8C09-D1FA7B7C8B1F}"/>
              </a:ext>
            </a:extLst>
          </p:cNvPr>
          <p:cNvSpPr/>
          <p:nvPr/>
        </p:nvSpPr>
        <p:spPr>
          <a:xfrm>
            <a:off x="3663176" y="100189"/>
            <a:ext cx="4995943"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Des formations accessibles sur l’ensemble du territoire Quelle priorité géographique sur Parcoursup ? 2/2</a:t>
            </a:r>
          </a:p>
        </p:txBody>
      </p:sp>
    </p:spTree>
    <p:extLst>
      <p:ext uri="{BB962C8B-B14F-4D97-AF65-F5344CB8AC3E}">
        <p14:creationId xmlns:p14="http://schemas.microsoft.com/office/powerpoint/2010/main" val="42386252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5299" y="1010613"/>
            <a:ext cx="8269757" cy="720000"/>
          </a:xfrm>
        </p:spPr>
        <p:txBody>
          <a:bodyPr/>
          <a:lstStyle/>
          <a:p>
            <a:r>
              <a:rPr lang="fr-FR" sz="2200" dirty="0"/>
              <a:t>Focus sur les vœux en apprentissage </a:t>
            </a:r>
          </a:p>
        </p:txBody>
      </p:sp>
      <p:sp>
        <p:nvSpPr>
          <p:cNvPr id="3" name="Espace réservé du contenu 2"/>
          <p:cNvSpPr>
            <a:spLocks noGrp="1"/>
          </p:cNvSpPr>
          <p:nvPr>
            <p:ph sz="quarter" idx="4294967295"/>
          </p:nvPr>
        </p:nvSpPr>
        <p:spPr>
          <a:xfrm>
            <a:off x="495300" y="1270181"/>
            <a:ext cx="8198312" cy="3513319"/>
          </a:xfrm>
        </p:spPr>
        <p:txBody>
          <a:bodyPr/>
          <a:lstStyle/>
          <a:p>
            <a:pPr marL="0" lvl="1" indent="0">
              <a:spcBef>
                <a:spcPts val="0"/>
              </a:spcBef>
              <a:spcAft>
                <a:spcPts val="0"/>
              </a:spcAft>
              <a:buNone/>
              <a:defRPr/>
            </a:pPr>
            <a:endParaRPr lang="fr-FR" sz="1600" dirty="0">
              <a:solidFill>
                <a:srgbClr val="0C5076"/>
              </a:solidFill>
            </a:endParaRPr>
          </a:p>
          <a:p>
            <a:pPr marL="285750" indent="-285750">
              <a:lnSpc>
                <a:spcPct val="150000"/>
              </a:lnSpc>
              <a:buClr>
                <a:srgbClr val="0000FF"/>
              </a:buClr>
              <a:buFont typeface="Wingdings" panose="05000000000000000000" pitchFamily="2" charset="2"/>
              <a:buChar char="q"/>
            </a:pPr>
            <a:r>
              <a:rPr lang="fr-FR" sz="1400" b="1" dirty="0" smtClean="0">
                <a:solidFill>
                  <a:schemeClr val="bg1"/>
                </a:solidFill>
                <a:highlight>
                  <a:srgbClr val="0000FF"/>
                </a:highlight>
              </a:rPr>
              <a:t>Jusqu’à </a:t>
            </a:r>
            <a:r>
              <a:rPr lang="fr-FR" sz="1400" b="1" dirty="0">
                <a:solidFill>
                  <a:schemeClr val="bg1"/>
                </a:solidFill>
                <a:highlight>
                  <a:srgbClr val="0000FF"/>
                </a:highlight>
              </a:rPr>
              <a:t>10 vœux en apprentissage</a:t>
            </a:r>
            <a:r>
              <a:rPr lang="fr-FR" sz="1400" dirty="0">
                <a:solidFill>
                  <a:schemeClr val="tx1"/>
                </a:solidFill>
              </a:rPr>
              <a:t>, en plus des 10 autres vœux </a:t>
            </a:r>
            <a:r>
              <a:rPr lang="fr-FR" sz="1400" dirty="0" smtClean="0">
                <a:solidFill>
                  <a:schemeClr val="tx1"/>
                </a:solidFill>
              </a:rPr>
              <a:t>autorisés</a:t>
            </a:r>
            <a:endParaRPr lang="fr-FR" sz="1400" dirty="0">
              <a:solidFill>
                <a:schemeClr val="tx1"/>
              </a:solidFill>
            </a:endParaRPr>
          </a:p>
          <a:p>
            <a:pPr marL="285750" indent="-285750">
              <a:lnSpc>
                <a:spcPct val="150000"/>
              </a:lnSpc>
              <a:buClr>
                <a:srgbClr val="0000FF"/>
              </a:buClr>
              <a:buFont typeface="Wingdings" panose="05000000000000000000" pitchFamily="2" charset="2"/>
              <a:buChar char="q"/>
            </a:pPr>
            <a:r>
              <a:rPr lang="fr-FR" sz="1400" b="1" dirty="0" smtClean="0">
                <a:solidFill>
                  <a:schemeClr val="bg1"/>
                </a:solidFill>
                <a:highlight>
                  <a:srgbClr val="0000FF"/>
                </a:highlight>
              </a:rPr>
              <a:t>Pas </a:t>
            </a:r>
            <a:r>
              <a:rPr lang="fr-FR" sz="1400" b="1" dirty="0">
                <a:solidFill>
                  <a:schemeClr val="bg1"/>
                </a:solidFill>
                <a:highlight>
                  <a:srgbClr val="0000FF"/>
                </a:highlight>
              </a:rPr>
              <a:t>de date limite pour formuler des vœux en apprentissage</a:t>
            </a:r>
            <a:r>
              <a:rPr lang="fr-FR" sz="1400" b="1" dirty="0"/>
              <a:t> </a:t>
            </a:r>
            <a:r>
              <a:rPr lang="fr-FR" sz="1400" dirty="0">
                <a:solidFill>
                  <a:schemeClr val="tx1"/>
                </a:solidFill>
              </a:rPr>
              <a:t>(pour la majorité des formations en apprentissage)</a:t>
            </a:r>
          </a:p>
          <a:p>
            <a:pPr marL="285750" indent="-285750">
              <a:lnSpc>
                <a:spcPct val="150000"/>
              </a:lnSpc>
              <a:buClr>
                <a:srgbClr val="0000FF"/>
              </a:buClr>
              <a:buFont typeface="Wingdings" panose="05000000000000000000" pitchFamily="2" charset="2"/>
              <a:buChar char="q"/>
            </a:pPr>
            <a:r>
              <a:rPr lang="fr-FR" sz="1400" b="1" dirty="0" smtClean="0">
                <a:solidFill>
                  <a:schemeClr val="bg1"/>
                </a:solidFill>
                <a:highlight>
                  <a:srgbClr val="0000FF"/>
                </a:highlight>
              </a:rPr>
              <a:t>Une </a:t>
            </a:r>
            <a:r>
              <a:rPr lang="fr-FR" sz="1400" b="1" dirty="0">
                <a:solidFill>
                  <a:schemeClr val="bg1"/>
                </a:solidFill>
                <a:highlight>
                  <a:srgbClr val="0000FF"/>
                </a:highlight>
              </a:rPr>
              <a:t>rubrique spécifique dans votre dossier pour vos vœux en apprentissage</a:t>
            </a:r>
          </a:p>
          <a:p>
            <a:endParaRPr lang="fr-FR" sz="5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dirty="0"/>
          </a:p>
        </p:txBody>
      </p:sp>
      <p:sp>
        <p:nvSpPr>
          <p:cNvPr id="4" name="Rectangle à coins arrondis 3"/>
          <p:cNvSpPr/>
          <p:nvPr/>
        </p:nvSpPr>
        <p:spPr>
          <a:xfrm>
            <a:off x="636636" y="3116505"/>
            <a:ext cx="7688214" cy="914400"/>
          </a:xfrm>
          <a:prstGeom prst="roundRect">
            <a:avLst/>
          </a:prstGeom>
          <a:solidFill>
            <a:srgbClr val="FF9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defTabSz="457200">
              <a:lnSpc>
                <a:spcPct val="90000"/>
              </a:lnSpc>
              <a:buSzPct val="100000"/>
              <a:defRPr/>
            </a:pPr>
            <a:r>
              <a:rPr lang="fr-FR" sz="1400" b="1" u="sng" dirty="0">
                <a:solidFill>
                  <a:srgbClr val="000091"/>
                </a:solidFill>
              </a:rPr>
              <a:t>Rappel</a:t>
            </a:r>
            <a:r>
              <a:rPr lang="fr-FR" sz="1400" b="1" kern="0" dirty="0">
                <a:solidFill>
                  <a:srgbClr val="000091"/>
                </a:solidFill>
              </a:rPr>
              <a:t> </a:t>
            </a:r>
            <a:endParaRPr lang="fr-FR" sz="1400" b="1" kern="0" dirty="0" smtClean="0">
              <a:solidFill>
                <a:srgbClr val="000091"/>
              </a:solidFill>
            </a:endParaRPr>
          </a:p>
          <a:p>
            <a:pPr marL="0" lvl="1" defTabSz="457200">
              <a:lnSpc>
                <a:spcPct val="90000"/>
              </a:lnSpc>
              <a:buSzPct val="100000"/>
              <a:defRPr/>
            </a:pPr>
            <a:r>
              <a:rPr lang="fr-FR" sz="1200" kern="0" dirty="0">
                <a:solidFill>
                  <a:srgbClr val="000091"/>
                </a:solidFill>
              </a:rPr>
              <a:t>L</a:t>
            </a:r>
            <a:r>
              <a:rPr lang="fr-FR" sz="1200" kern="0" dirty="0" smtClean="0">
                <a:solidFill>
                  <a:srgbClr val="000091"/>
                </a:solidFill>
              </a:rPr>
              <a:t>es </a:t>
            </a:r>
            <a:r>
              <a:rPr lang="fr-FR" sz="1200" kern="0" dirty="0">
                <a:solidFill>
                  <a:srgbClr val="000091"/>
                </a:solidFill>
              </a:rPr>
              <a:t>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200" kern="0" dirty="0">
                <a:solidFill>
                  <a:srgbClr val="000091"/>
                </a:solidFill>
              </a:rPr>
              <a:t>Retrouvez des conseils pour trouver un employeur sur parcoursup.gouv.fr  </a:t>
            </a:r>
          </a:p>
        </p:txBody>
      </p:sp>
      <p:sp>
        <p:nvSpPr>
          <p:cNvPr id="7" name="Rectangle à coins arrondis 6"/>
          <p:cNvSpPr/>
          <p:nvPr/>
        </p:nvSpPr>
        <p:spPr>
          <a:xfrm>
            <a:off x="4170557" y="86105"/>
            <a:ext cx="4594500"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vœux pour des formations en apprentissage</a:t>
            </a:r>
          </a:p>
        </p:txBody>
      </p:sp>
    </p:spTree>
    <p:extLst>
      <p:ext uri="{BB962C8B-B14F-4D97-AF65-F5344CB8AC3E}">
        <p14:creationId xmlns:p14="http://schemas.microsoft.com/office/powerpoint/2010/main" val="135376529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6F42726C-76A3-45BB-9E3B-0F2EB6320166}" type="datetime1">
              <a:rPr lang="fr-FR" cap="all" smtClean="0"/>
              <a:t>19/01/2026</a:t>
            </a:fld>
            <a:endParaRPr lang="fr-FR" cap="all" dirty="0"/>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29</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9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3</a:t>
            </a:fld>
            <a:endParaRPr lang="fr-FR" dirty="0">
              <a:solidFill>
                <a:schemeClr val="tx1"/>
              </a:solidFill>
            </a:endParaRP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74 %</a:t>
            </a:r>
            <a:r>
              <a:rPr lang="fr-FR" sz="1300" dirty="0">
                <a:solidFill>
                  <a:schemeClr val="tx1"/>
                </a:solidFill>
              </a:rPr>
              <a:t> des lycéens considèrent que Parcoursup facilite l’entrée dans l’enseignement supérieur </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5,6 </a:t>
            </a:r>
            <a:r>
              <a:rPr lang="fr-FR" sz="1300" dirty="0">
                <a:solidFill>
                  <a:schemeClr val="tx1"/>
                </a:solidFill>
              </a:rPr>
              <a:t>: c'est le nombre de propositions reçues en moyenne par les 650 000 lycéens</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3,2 jours </a:t>
            </a:r>
            <a:r>
              <a:rPr lang="fr-FR" sz="1300" dirty="0">
                <a:solidFill>
                  <a:schemeClr val="tx1"/>
                </a:solidFill>
              </a:rPr>
              <a:t>: c'est le délai moyen pour recevoir sa 1ère proposition</a:t>
            </a:r>
          </a:p>
          <a:p>
            <a:pPr marL="450850" indent="-182563" algn="just">
              <a:spcAft>
                <a:spcPts val="1200"/>
              </a:spcAft>
              <a:buClr>
                <a:schemeClr val="tx2"/>
              </a:buClr>
              <a:buFont typeface="Wingdings" panose="05000000000000000000" pitchFamily="2" charset="2"/>
              <a:buChar char="§"/>
              <a:tabLst>
                <a:tab pos="450850" algn="l"/>
              </a:tabLst>
            </a:pPr>
            <a:r>
              <a:rPr lang="fr-FR" sz="1600" b="1" dirty="0">
                <a:solidFill>
                  <a:schemeClr val="bg2"/>
                </a:solidFill>
              </a:rPr>
              <a:t>67,9 % :  c'est la part de lycéens qui ont reçu une proposition dès le 1er jour</a:t>
            </a:r>
          </a:p>
          <a:p>
            <a:pPr marL="450850" indent="-182563" algn="just">
              <a:spcAft>
                <a:spcPts val="1800"/>
              </a:spcAft>
              <a:buClr>
                <a:schemeClr val="tx2"/>
              </a:buClr>
              <a:buFont typeface="Wingdings" panose="05000000000000000000" pitchFamily="2" charset="2"/>
              <a:buChar char="§"/>
              <a:tabLst>
                <a:tab pos="450850" algn="l"/>
              </a:tabLst>
            </a:pPr>
            <a:r>
              <a:rPr lang="fr-FR" sz="1600" b="1" dirty="0">
                <a:solidFill>
                  <a:schemeClr val="bg2"/>
                </a:solidFill>
              </a:rPr>
              <a:t>81% :  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83 000 </a:t>
            </a:r>
            <a:r>
              <a:rPr lang="fr-FR" sz="1300" dirty="0">
                <a:solidFill>
                  <a:schemeClr val="tx1"/>
                </a:solidFill>
              </a:rPr>
              <a:t>: c'est le nombre de candidats ayant reçu 1 proposition en phase complémentaire</a:t>
            </a:r>
          </a:p>
          <a:p>
            <a:pPr marL="450850" indent="-182563" algn="just">
              <a:spcAft>
                <a:spcPts val="1200"/>
              </a:spcAft>
              <a:buClr>
                <a:schemeClr val="tx2"/>
              </a:buClr>
              <a:buFont typeface="Wingdings" panose="05000000000000000000" pitchFamily="2" charset="2"/>
              <a:buChar char="§"/>
              <a:tabLst>
                <a:tab pos="450850" algn="l"/>
              </a:tabLst>
            </a:pPr>
            <a:r>
              <a:rPr lang="fr-FR" sz="1300" b="1" dirty="0">
                <a:solidFill>
                  <a:schemeClr val="tx1"/>
                </a:solidFill>
              </a:rPr>
              <a:t>38 : </a:t>
            </a:r>
            <a:r>
              <a:rPr lang="fr-FR" sz="1300" dirty="0">
                <a:solidFill>
                  <a:schemeClr val="tx1"/>
                </a:solidFill>
              </a:rPr>
              <a:t>c'est le nombre de lycéens qui n’avaient pas eu de solution fin septembre 2025 </a:t>
            </a:r>
            <a:r>
              <a:rPr lang="fr-FR" sz="1300" dirty="0" smtClean="0">
                <a:solidFill>
                  <a:schemeClr val="tx1"/>
                </a:solidFill>
              </a:rPr>
              <a:t>parmi </a:t>
            </a:r>
            <a:r>
              <a:rPr lang="fr-FR" sz="1300" dirty="0">
                <a:solidFill>
                  <a:schemeClr val="tx1"/>
                </a:solidFill>
              </a:rPr>
              <a:t>les 22 000 candidats accompagnés en CAES</a:t>
            </a:r>
          </a:p>
          <a:p>
            <a:pPr marL="176213" algn="just">
              <a:spcAft>
                <a:spcPts val="1200"/>
              </a:spcAft>
              <a:tabLst>
                <a:tab pos="450850" algn="l"/>
              </a:tabLst>
            </a:pPr>
            <a:r>
              <a:rPr lang="fr-FR" sz="700" u="sng" dirty="0">
                <a:solidFill>
                  <a:schemeClr val="accent1"/>
                </a:solidFill>
              </a:rPr>
              <a:t>Sources</a:t>
            </a:r>
            <a:r>
              <a:rPr lang="fr-FR" sz="700" dirty="0">
                <a:solidFill>
                  <a:schemeClr val="accent1"/>
                </a:solidFill>
              </a:rPr>
              <a:t> : bilan Parcoursup 2025 ; baromètre Parcoursup 2025 ; note flash SIES « </a:t>
            </a:r>
            <a:r>
              <a:rPr lang="fr-FR" sz="700" i="1" dirty="0">
                <a:solidFill>
                  <a:schemeClr val="accent1"/>
                </a:solidFill>
              </a:rPr>
              <a:t>Parcoursup 2025 : les propositions d’admission dans l’enseignement supérieur »</a:t>
            </a:r>
            <a:endParaRPr lang="fr-FR" sz="700" dirty="0">
              <a:solidFill>
                <a:schemeClr val="accent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sp>
        <p:nvSpPr>
          <p:cNvPr id="10" name="Rectangle à coins arrondis 9"/>
          <p:cNvSpPr/>
          <p:nvPr/>
        </p:nvSpPr>
        <p:spPr>
          <a:xfrm>
            <a:off x="3152469" y="106659"/>
            <a:ext cx="5613867" cy="424168"/>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smtClean="0">
                <a:solidFill>
                  <a:srgbClr val="000091"/>
                </a:solidFill>
                <a:latin typeface="Arial"/>
              </a:rPr>
              <a:t>Parcoursup, le facilitateur de votre accès au supérieur</a:t>
            </a:r>
            <a:endParaRPr lang="fr-FR" sz="1600" b="1" kern="0" dirty="0">
              <a:solidFill>
                <a:srgbClr val="000091"/>
              </a:solidFill>
              <a:latin typeface="Arial"/>
            </a:endParaRPr>
          </a:p>
        </p:txBody>
      </p:sp>
      <p:pic>
        <p:nvPicPr>
          <p:cNvPr id="11" name="Graphique 13" descr="Index pointant vers la droite vu du côté du dos de la main">
            <a:extLst>
              <a:ext uri="{FF2B5EF4-FFF2-40B4-BE49-F238E27FC236}">
                <a16:creationId xmlns:a16="http://schemas.microsoft.com/office/drawing/2014/main" id="{21DB8F85-58FF-4368-9A4F-C47033CA2589}"/>
              </a:ext>
            </a:extLst>
          </p:cNvPr>
          <p:cNvPicPr>
            <a:picLocks noChangeAspect="1"/>
          </p:cNvPicPr>
          <p:nvPr/>
        </p:nvPicPr>
        <p:blipFill>
          <a:blip r:embed="rId2">
            <a:extLst>
              <a:ext uri="{96DAC541-7B7A-43D3-8B79-37D633B846F1}">
                <asvg:svgBlip xmlns="" xmlns:asvg="http://schemas.microsoft.com/office/drawing/2016/SVG/main" r:embed="rId4"/>
              </a:ext>
            </a:extLst>
          </a:blip>
          <a:stretch>
            <a:fillRect/>
          </a:stretch>
        </p:blipFill>
        <p:spPr>
          <a:xfrm>
            <a:off x="6770532" y="1968995"/>
            <a:ext cx="360001" cy="360001"/>
          </a:xfrm>
          <a:prstGeom prst="rect">
            <a:avLst/>
          </a:prstGeom>
        </p:spPr>
      </p:pic>
    </p:spTree>
    <p:extLst>
      <p:ext uri="{BB962C8B-B14F-4D97-AF65-F5344CB8AC3E}">
        <p14:creationId xmlns:p14="http://schemas.microsoft.com/office/powerpoint/2010/main" val="6839675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69524" y="889504"/>
            <a:ext cx="8424000" cy="447614"/>
          </a:xfrm>
        </p:spPr>
        <p:txBody>
          <a:bodyPr/>
          <a:lstStyle/>
          <a:p>
            <a:r>
              <a:rPr lang="fr-FR" sz="2200" dirty="0"/>
              <a:t>Finaliser son dossier et confirmer </a:t>
            </a:r>
            <a:r>
              <a:rPr lang="fr-FR" sz="2200" dirty="0" smtClean="0"/>
              <a:t>ses </a:t>
            </a:r>
            <a:r>
              <a:rPr lang="fr-FR" sz="2200" dirty="0"/>
              <a:t>vœux </a:t>
            </a:r>
          </a:p>
        </p:txBody>
      </p:sp>
      <p:sp>
        <p:nvSpPr>
          <p:cNvPr id="3" name="Espace réservé du contenu 2"/>
          <p:cNvSpPr>
            <a:spLocks noGrp="1"/>
          </p:cNvSpPr>
          <p:nvPr>
            <p:ph sz="quarter" idx="4294967295"/>
          </p:nvPr>
        </p:nvSpPr>
        <p:spPr>
          <a:xfrm>
            <a:off x="369124" y="1248479"/>
            <a:ext cx="8424000" cy="3291870"/>
          </a:xfrm>
        </p:spPr>
        <p:txBody>
          <a:bodyPr/>
          <a:lstStyle/>
          <a:p>
            <a:pPr lvl="0" defTabSz="457200">
              <a:spcBef>
                <a:spcPct val="20000"/>
              </a:spcBef>
              <a:spcAft>
                <a:spcPts val="0"/>
              </a:spcAft>
              <a:buClr>
                <a:srgbClr val="FF0000"/>
              </a:buClr>
              <a:buSzPct val="100000"/>
              <a:defRPr/>
            </a:pPr>
            <a:r>
              <a:rPr lang="fr-FR" sz="1600" b="1" dirty="0"/>
              <a:t>Pour que les vœux saisis deviennent définitifs sur Parcoursup, les candidats doivent obligatoirement :</a:t>
            </a:r>
            <a:endParaRPr lang="fr-FR" sz="1600" dirty="0"/>
          </a:p>
          <a:p>
            <a:pPr marL="342900" lvl="0" indent="-342900" defTabSz="457200">
              <a:spcBef>
                <a:spcPct val="20000"/>
              </a:spcBef>
              <a:spcAft>
                <a:spcPts val="0"/>
              </a:spcAft>
              <a:buClr>
                <a:srgbClr val="FF0000"/>
              </a:buClr>
              <a:buSzPct val="100000"/>
              <a:buFont typeface="Wingdings" panose="05000000000000000000" pitchFamily="2" charset="2"/>
              <a:buChar char="q"/>
              <a:defRPr/>
            </a:pPr>
            <a:r>
              <a:rPr lang="fr-FR" sz="2000" b="1" dirty="0">
                <a:solidFill>
                  <a:srgbClr val="F28E65"/>
                </a:solidFill>
              </a:rPr>
              <a:t> </a:t>
            </a:r>
            <a:r>
              <a:rPr lang="fr-FR" sz="1800" b="1" dirty="0">
                <a:solidFill>
                  <a:schemeClr val="bg1"/>
                </a:solidFill>
                <a:highlight>
                  <a:srgbClr val="0000FF"/>
                </a:highlight>
              </a:rPr>
              <a:t>Compléter leur dossier :</a:t>
            </a:r>
            <a:r>
              <a:rPr lang="fr-FR" sz="2000" b="1" dirty="0"/>
              <a:t> </a:t>
            </a:r>
            <a:endParaRPr lang="fr-FR" sz="2000" dirty="0"/>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rubrique « préférence et autres projets »</a:t>
            </a: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Lettre de motivation par vœu </a:t>
            </a:r>
            <a:r>
              <a:rPr lang="fr-FR" sz="1400" b="1" dirty="0">
                <a:solidFill>
                  <a:schemeClr val="tx1"/>
                </a:solidFill>
              </a:rPr>
              <a:t>uniquement lorsque la formation l’a demandée</a:t>
            </a:r>
            <a:endParaRPr lang="fr-FR" sz="1400" b="1"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pièces complémentaires demandées par certaines formations</a:t>
            </a:r>
            <a:endParaRPr lang="fr-FR" sz="1400" dirty="0">
              <a:solidFill>
                <a:schemeClr val="tx1"/>
              </a:solidFill>
              <a:cs typeface="Arial"/>
            </a:endParaRPr>
          </a:p>
          <a:p>
            <a:pPr marL="609800" lvl="2" indent="-177800" defTabSz="457200">
              <a:spcBef>
                <a:spcPct val="20000"/>
              </a:spcBef>
              <a:spcAft>
                <a:spcPts val="0"/>
              </a:spcAft>
              <a:buClr>
                <a:srgbClr val="FF0000"/>
              </a:buClr>
              <a:buFont typeface="Lucida Grande"/>
              <a:buChar char="&gt;"/>
              <a:defRPr/>
            </a:pPr>
            <a:r>
              <a:rPr lang="fr-FR" sz="1400" dirty="0">
                <a:solidFill>
                  <a:schemeClr val="tx1"/>
                </a:solidFill>
              </a:rPr>
              <a:t>rubrique « activités et centres d’intérêt » (facultative)</a:t>
            </a:r>
            <a:endParaRPr lang="fr-FR" sz="1400" dirty="0">
              <a:solidFill>
                <a:schemeClr val="tx1"/>
              </a:solidFill>
              <a:cs typeface="Arial"/>
            </a:endParaRPr>
          </a:p>
          <a:p>
            <a:pPr marL="342900" lvl="0" indent="-342900" defTabSz="457200">
              <a:spcBef>
                <a:spcPct val="20000"/>
              </a:spcBef>
              <a:spcAft>
                <a:spcPts val="0"/>
              </a:spcAft>
              <a:buClr>
                <a:srgbClr val="FF0000"/>
              </a:buClr>
              <a:buSzPct val="100000"/>
              <a:buFont typeface="Wingdings" panose="05000000000000000000" pitchFamily="2" charset="2"/>
              <a:buChar char="q"/>
              <a:defRPr/>
            </a:pPr>
            <a:r>
              <a:rPr lang="fr-FR" sz="2000" b="1" dirty="0">
                <a:solidFill>
                  <a:srgbClr val="F28E65"/>
                </a:solidFill>
              </a:rPr>
              <a:t> </a:t>
            </a:r>
            <a:r>
              <a:rPr lang="fr-FR" sz="1800" b="1" dirty="0">
                <a:solidFill>
                  <a:schemeClr val="bg1"/>
                </a:solidFill>
                <a:highlight>
                  <a:srgbClr val="0000FF"/>
                </a:highlight>
              </a:rPr>
              <a:t>Confirmer chacun de leurs vœux</a:t>
            </a:r>
          </a:p>
          <a:p>
            <a:endParaRPr lang="fr-FR" sz="900"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30</a:t>
            </a:fld>
            <a:endParaRPr lang="fr-FR" dirty="0">
              <a:solidFill>
                <a:schemeClr val="tx1"/>
              </a:solidFill>
            </a:endParaRPr>
          </a:p>
        </p:txBody>
      </p:sp>
      <p:sp>
        <p:nvSpPr>
          <p:cNvPr id="7" name="Rectangle à coins arrondis 6"/>
          <p:cNvSpPr/>
          <p:nvPr/>
        </p:nvSpPr>
        <p:spPr>
          <a:xfrm>
            <a:off x="1174750" y="3705969"/>
            <a:ext cx="6907481" cy="720080"/>
          </a:xfrm>
          <a:prstGeom prst="roundRect">
            <a:avLst/>
          </a:prstGeom>
          <a:solidFill>
            <a:srgbClr val="FFC000"/>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solidFill>
                  <a:schemeClr val="tx1"/>
                </a:solidFill>
              </a:rPr>
              <a:t>Un vœu non confirmé avant le 1er avril 2026 (23h59 - heure de Paris) </a:t>
            </a:r>
          </a:p>
          <a:p>
            <a:pPr algn="ctr">
              <a:defRPr/>
            </a:pPr>
            <a:r>
              <a:rPr lang="fr-FR" sz="1600" b="1" dirty="0">
                <a:solidFill>
                  <a:schemeClr val="tx1"/>
                </a:solidFill>
              </a:rPr>
              <a:t>ne sera pas examiné par la formation</a:t>
            </a:r>
          </a:p>
        </p:txBody>
      </p:sp>
      <p:sp>
        <p:nvSpPr>
          <p:cNvPr id="8" name="Rectangle à coins arrondis 7"/>
          <p:cNvSpPr/>
          <p:nvPr/>
        </p:nvSpPr>
        <p:spPr>
          <a:xfrm>
            <a:off x="4018935" y="86105"/>
            <a:ext cx="474612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Finaliser son dossier et confirmer ses vœux jusqu’au 1er avril 2026 inclus</a:t>
            </a:r>
          </a:p>
        </p:txBody>
      </p:sp>
    </p:spTree>
    <p:extLst>
      <p:ext uri="{BB962C8B-B14F-4D97-AF65-F5344CB8AC3E}">
        <p14:creationId xmlns:p14="http://schemas.microsoft.com/office/powerpoint/2010/main" val="28504629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31</a:t>
            </a:fld>
            <a:endParaRPr lang="fr-FR" dirty="0">
              <a:solidFill>
                <a:schemeClr val="tx1"/>
              </a:solidFill>
            </a:endParaRPr>
          </a:p>
        </p:txBody>
      </p:sp>
      <p:sp>
        <p:nvSpPr>
          <p:cNvPr id="2" name="Titre 1"/>
          <p:cNvSpPr>
            <a:spLocks noGrp="1"/>
          </p:cNvSpPr>
          <p:nvPr>
            <p:ph type="title"/>
          </p:nvPr>
        </p:nvSpPr>
        <p:spPr>
          <a:xfrm>
            <a:off x="359999" y="900000"/>
            <a:ext cx="8424000" cy="720000"/>
          </a:xfrm>
        </p:spPr>
        <p:txBody>
          <a:bodyPr/>
          <a:lstStyle/>
          <a:p>
            <a:r>
              <a:rPr lang="fr-FR" sz="2200" dirty="0"/>
              <a:t>La lettre de motivation</a:t>
            </a:r>
          </a:p>
        </p:txBody>
      </p:sp>
      <p:sp>
        <p:nvSpPr>
          <p:cNvPr id="3" name="Espace réservé du contenu 2"/>
          <p:cNvSpPr>
            <a:spLocks noGrp="1"/>
          </p:cNvSpPr>
          <p:nvPr>
            <p:ph sz="quarter" idx="14"/>
          </p:nvPr>
        </p:nvSpPr>
        <p:spPr>
          <a:xfrm>
            <a:off x="359997" y="1347614"/>
            <a:ext cx="8514179" cy="3240360"/>
          </a:xfrm>
        </p:spPr>
        <p:txBody>
          <a:bodyPr/>
          <a:lstStyle/>
          <a:p>
            <a:pPr>
              <a:defRPr/>
            </a:pPr>
            <a:r>
              <a:rPr lang="fr-FR" sz="1600" b="1" dirty="0"/>
              <a:t>La lettre de motivation n’est obligatoire </a:t>
            </a:r>
            <a:r>
              <a:rPr lang="fr-FR" sz="1600" b="1" u="sng" dirty="0"/>
              <a:t>que si elle est demandée par la formation</a:t>
            </a:r>
            <a:endParaRPr lang="fr-FR" sz="500" b="1" u="sng" dirty="0">
              <a:solidFill>
                <a:srgbClr val="F28E65"/>
              </a:solidFill>
            </a:endParaRPr>
          </a:p>
          <a:p>
            <a:pPr marL="285750" indent="-285750">
              <a:buClr>
                <a:srgbClr val="EC130E"/>
              </a:buClr>
              <a:buFont typeface="Arial" panose="020B0604020202020204" pitchFamily="34" charset="0"/>
              <a:buChar char="•"/>
              <a:defRPr/>
            </a:pPr>
            <a:r>
              <a:rPr lang="fr-FR" sz="1400" b="1" dirty="0">
                <a:solidFill>
                  <a:schemeClr val="bg1"/>
                </a:solidFill>
                <a:highlight>
                  <a:srgbClr val="0000FF"/>
                </a:highlight>
              </a:rPr>
              <a:t>Elle sert à expliciter la motivation du candidat, sa connaissance et sa compréhension de la formation demandée et son intérêt pour celle-ci</a:t>
            </a:r>
            <a:r>
              <a:rPr lang="fr-FR" sz="1400" b="1" dirty="0"/>
              <a:t>. </a:t>
            </a:r>
            <a:r>
              <a:rPr lang="fr-FR" sz="1400" dirty="0">
                <a:solidFill>
                  <a:schemeClr val="tx1"/>
                </a:solidFill>
              </a:rPr>
              <a:t>Il ne s’agit pas d’un exercice de rhétorique ou une dissertation mais d’illustrer avec vos propres mots en 1500 caractères ce qui vous conduit à candidater. Une aide à la rédaction est jointe dans votre dossier.  </a:t>
            </a:r>
          </a:p>
          <a:p>
            <a:pPr>
              <a:defRPr/>
            </a:pPr>
            <a:endParaRPr lang="fr-FR" sz="500" dirty="0"/>
          </a:p>
          <a:p>
            <a:pPr marL="285750" indent="-285750">
              <a:buFont typeface="Arial" panose="020B0604020202020204" pitchFamily="34" charset="0"/>
              <a:buChar char="•"/>
              <a:defRPr/>
            </a:pPr>
            <a:r>
              <a:rPr lang="fr-FR" sz="1400" b="1" dirty="0">
                <a:solidFill>
                  <a:schemeClr val="bg1"/>
                </a:solidFill>
                <a:highlight>
                  <a:srgbClr val="0000FF"/>
                </a:highlight>
              </a:rPr>
              <a:t>La lettre de motivation</a:t>
            </a:r>
            <a:r>
              <a:rPr lang="fr-FR" sz="1400" dirty="0">
                <a:solidFill>
                  <a:schemeClr val="tx1"/>
                </a:solidFill>
              </a:rPr>
              <a:t> est personnelle. Renseignez-la, soignez l’orthographe et le style, évitez les copier-coller ou les emprunts de formules toutes </a:t>
            </a:r>
            <a:r>
              <a:rPr lang="fr-FR" sz="1400" dirty="0" smtClean="0">
                <a:solidFill>
                  <a:schemeClr val="tx1"/>
                </a:solidFill>
              </a:rPr>
              <a:t>faites : cela </a:t>
            </a:r>
            <a:r>
              <a:rPr lang="fr-FR" sz="1400" dirty="0">
                <a:solidFill>
                  <a:schemeClr val="tx1"/>
                </a:solidFill>
              </a:rPr>
              <a:t>se voit et ne plaidera pas pour votre dossier. </a:t>
            </a:r>
            <a:r>
              <a:rPr lang="fr-FR" sz="1400" b="1" dirty="0">
                <a:solidFill>
                  <a:srgbClr val="FF0000"/>
                </a:solidFill>
              </a:rPr>
              <a:t>Ne pas faire des lettres de motivation </a:t>
            </a:r>
            <a:r>
              <a:rPr lang="fr-FR" sz="1400" b="1" dirty="0" err="1">
                <a:solidFill>
                  <a:srgbClr val="FF0000"/>
                </a:solidFill>
              </a:rPr>
              <a:t>ChatGPT</a:t>
            </a:r>
            <a:r>
              <a:rPr lang="fr-FR" sz="1400" b="1" dirty="0">
                <a:solidFill>
                  <a:srgbClr val="FF0000"/>
                </a:solidFill>
              </a:rPr>
              <a:t> !</a:t>
            </a:r>
          </a:p>
          <a:p>
            <a:pPr>
              <a:buFontTx/>
              <a:buChar char="-"/>
              <a:defRPr/>
            </a:pPr>
            <a:endParaRPr lang="fr-FR" sz="1100" b="1" dirty="0"/>
          </a:p>
        </p:txBody>
      </p:sp>
      <p:sp>
        <p:nvSpPr>
          <p:cNvPr id="7" name="Rectangle à coins arrondis 6"/>
          <p:cNvSpPr/>
          <p:nvPr/>
        </p:nvSpPr>
        <p:spPr>
          <a:xfrm>
            <a:off x="359997" y="3460149"/>
            <a:ext cx="8514179" cy="1225588"/>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100" b="1" dirty="0" smtClean="0">
                <a:solidFill>
                  <a:srgbClr val="000091"/>
                </a:solidFill>
              </a:rPr>
              <a:t>À </a:t>
            </a:r>
            <a:r>
              <a:rPr lang="fr-FR" sz="1100" b="1" dirty="0">
                <a:solidFill>
                  <a:srgbClr val="000091"/>
                </a:solidFill>
              </a:rPr>
              <a:t>noter : </a:t>
            </a:r>
            <a:r>
              <a:rPr lang="fr-FR" sz="1100" dirty="0">
                <a:solidFill>
                  <a:srgbClr val="000091"/>
                </a:solidFill>
              </a:rPr>
              <a:t>pour les candidatures à des formations en soins infirmiers (IFSI), la motivation des candidats constitue un aspect très important  pour les responsables d’IFSI. Dans votre dossier, les IFSI ont indiqué ce qui est attendu et vous avez davantage d’espace pour expliciter votre compréhension de la formation, du métier et votre intérêt pour cette candidature</a:t>
            </a:r>
          </a:p>
          <a:p>
            <a:pPr algn="just"/>
            <a:endParaRPr lang="fr-FR" sz="1100" dirty="0">
              <a:solidFill>
                <a:srgbClr val="000091"/>
              </a:solidFill>
            </a:endParaRPr>
          </a:p>
          <a:p>
            <a:pPr algn="just"/>
            <a:r>
              <a:rPr lang="fr-FR" sz="1100" b="1" dirty="0">
                <a:solidFill>
                  <a:srgbClr val="000091"/>
                </a:solidFill>
              </a:rPr>
              <a:t>Nouveauté 2026 : </a:t>
            </a:r>
            <a:r>
              <a:rPr lang="fr-FR" sz="1100" dirty="0">
                <a:solidFill>
                  <a:srgbClr val="000091"/>
                </a:solidFill>
              </a:rPr>
              <a:t>les formations vous précisent comment sont utilisés les lettres de motivation : lecture systématique / utilisation non systématique, pour départager des candidatures, pour conforter l’analyse d’un dossier</a:t>
            </a:r>
          </a:p>
        </p:txBody>
      </p:sp>
      <p:sp>
        <p:nvSpPr>
          <p:cNvPr id="9" name="Rectangle à coins arrondis 8"/>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2442698387"/>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3400" y="1066268"/>
            <a:ext cx="8249318" cy="720000"/>
          </a:xfrm>
        </p:spPr>
        <p:txBody>
          <a:bodyPr/>
          <a:lstStyle/>
          <a:p>
            <a:r>
              <a:rPr lang="fr-FR" sz="2200" dirty="0"/>
              <a:t>La rubrique « autres projets »</a:t>
            </a:r>
          </a:p>
        </p:txBody>
      </p:sp>
      <p:sp>
        <p:nvSpPr>
          <p:cNvPr id="3" name="Espace réservé du contenu 2"/>
          <p:cNvSpPr>
            <a:spLocks noGrp="1"/>
          </p:cNvSpPr>
          <p:nvPr>
            <p:ph sz="quarter" idx="4294967295"/>
          </p:nvPr>
        </p:nvSpPr>
        <p:spPr>
          <a:xfrm>
            <a:off x="533400" y="1483807"/>
            <a:ext cx="8231656" cy="3240360"/>
          </a:xfrm>
        </p:spPr>
        <p:txBody>
          <a:bodyPr/>
          <a:lstStyle/>
          <a:p>
            <a:pPr>
              <a:defRPr/>
            </a:pPr>
            <a:r>
              <a:rPr lang="fr-FR" sz="1600" b="1" dirty="0"/>
              <a:t>Rubrique obligatoire dans laquelle le candidat indique </a:t>
            </a:r>
            <a:r>
              <a:rPr lang="fr-FR" sz="1600" b="1" dirty="0" smtClean="0">
                <a:solidFill>
                  <a:schemeClr val="bg1"/>
                </a:solidFill>
                <a:highlight>
                  <a:srgbClr val="0000FF"/>
                </a:highlight>
              </a:rPr>
              <a:t>s’il </a:t>
            </a:r>
            <a:r>
              <a:rPr lang="fr-FR" sz="1600" b="1" dirty="0">
                <a:solidFill>
                  <a:schemeClr val="bg1"/>
                </a:solidFill>
                <a:highlight>
                  <a:srgbClr val="0000FF"/>
                </a:highlight>
              </a:rPr>
              <a:t>souhaite candidater dans des formations hors </a:t>
            </a:r>
            <a:r>
              <a:rPr lang="fr-FR" sz="1600" b="1" dirty="0" smtClean="0">
                <a:solidFill>
                  <a:schemeClr val="bg1"/>
                </a:solidFill>
                <a:highlight>
                  <a:srgbClr val="0000FF"/>
                </a:highlight>
              </a:rPr>
              <a:t>Parcoursup</a:t>
            </a:r>
            <a:r>
              <a:rPr lang="fr-FR" sz="1600" dirty="0">
                <a:highlight>
                  <a:srgbClr val="0000FF"/>
                </a:highlight>
              </a:rPr>
              <a:t> </a:t>
            </a:r>
            <a:r>
              <a:rPr lang="fr-FR" sz="1600" b="1" dirty="0" smtClean="0">
                <a:solidFill>
                  <a:schemeClr val="bg1"/>
                </a:solidFill>
                <a:highlight>
                  <a:srgbClr val="0000FF"/>
                </a:highlight>
              </a:rPr>
              <a:t>ou </a:t>
            </a:r>
            <a:r>
              <a:rPr lang="fr-FR" sz="1600" b="1" dirty="0">
                <a:solidFill>
                  <a:schemeClr val="bg1"/>
                </a:solidFill>
                <a:highlight>
                  <a:srgbClr val="0000FF"/>
                </a:highlight>
              </a:rPr>
              <a:t>s’il a des projets professionnels ou personnels, en dehors de la </a:t>
            </a:r>
            <a:r>
              <a:rPr lang="fr-FR" sz="1600" b="1" dirty="0" smtClean="0">
                <a:solidFill>
                  <a:schemeClr val="bg1"/>
                </a:solidFill>
                <a:highlight>
                  <a:srgbClr val="0000FF"/>
                </a:highlight>
              </a:rPr>
              <a:t>plateforme.</a:t>
            </a:r>
            <a:endParaRPr lang="fr-FR" sz="1600" b="1" dirty="0">
              <a:solidFill>
                <a:schemeClr val="bg1"/>
              </a:solidFill>
              <a:highlight>
                <a:srgbClr val="0000FF"/>
              </a:highlight>
            </a:endParaRPr>
          </a:p>
          <a:p>
            <a:pPr algn="just">
              <a:buFontTx/>
              <a:buChar char="-"/>
              <a:defRPr/>
            </a:pPr>
            <a:endParaRPr lang="fr-FR" sz="1100" b="1"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dirty="0"/>
          </a:p>
        </p:txBody>
      </p:sp>
      <p:sp>
        <p:nvSpPr>
          <p:cNvPr id="7" name="Rectangle à coins arrondis 6"/>
          <p:cNvSpPr/>
          <p:nvPr/>
        </p:nvSpPr>
        <p:spPr>
          <a:xfrm>
            <a:off x="551937" y="2595987"/>
            <a:ext cx="8166613" cy="1185615"/>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b="1" dirty="0" smtClean="0">
                <a:solidFill>
                  <a:srgbClr val="000091"/>
                </a:solidFill>
              </a:rPr>
              <a:t>À noter</a:t>
            </a:r>
          </a:p>
          <a:p>
            <a:r>
              <a:rPr lang="fr-FR" sz="1400" dirty="0" smtClean="0">
                <a:solidFill>
                  <a:srgbClr val="000091"/>
                </a:solidFill>
              </a:rPr>
              <a:t>Ces </a:t>
            </a:r>
            <a:r>
              <a:rPr lang="fr-FR" sz="1400" dirty="0">
                <a:solidFill>
                  <a:srgbClr val="000091"/>
                </a:solidFill>
              </a:rPr>
              <a:t>informations sont confidentielles et ne sont pas transmises aux formations. Elles permettent simplement de mieux suivre les candidats durant la procédure et de mieux analyser leurs motivations et besoins.</a:t>
            </a:r>
          </a:p>
        </p:txBody>
      </p:sp>
      <p:sp>
        <p:nvSpPr>
          <p:cNvPr id="8" name="Rectangle à coins arrondis 7"/>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3391452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4294967295"/>
          </p:nvPr>
        </p:nvSpPr>
        <p:spPr>
          <a:xfrm>
            <a:off x="362646" y="1491630"/>
            <a:ext cx="8424000" cy="2774378"/>
          </a:xfrm>
        </p:spPr>
        <p:txBody>
          <a:bodyPr/>
          <a:lstStyle/>
          <a:p>
            <a:r>
              <a:rPr lang="fr-FR" sz="1600" b="1" dirty="0">
                <a:solidFill>
                  <a:schemeClr val="bg1"/>
                </a:solidFill>
                <a:highlight>
                  <a:srgbClr val="0000FF"/>
                </a:highlight>
              </a:rPr>
              <a:t>Rubrique facultative où le candidat </a:t>
            </a:r>
            <a:r>
              <a:rPr lang="fr-FR" sz="1600" b="1" dirty="0"/>
              <a:t>: </a:t>
            </a:r>
          </a:p>
          <a:p>
            <a:pPr marL="285750" indent="-285750">
              <a:buClr>
                <a:srgbClr val="EC130E"/>
              </a:buClr>
              <a:buFont typeface="Arial" panose="020B0604020202020204" pitchFamily="34" charset="0"/>
              <a:buChar char="•"/>
            </a:pPr>
            <a:r>
              <a:rPr lang="fr-FR" sz="1600" b="1" dirty="0"/>
              <a:t>renseigne des informations qui ne sont pas liées à sa scolarité et que le candidat souhaite porter à la connaissance des formations </a:t>
            </a:r>
            <a:r>
              <a:rPr lang="fr-FR" sz="1600" dirty="0">
                <a:solidFill>
                  <a:schemeClr val="tx1"/>
                </a:solidFill>
              </a:rPr>
              <a:t>(ex : activités extra-scolaires, stages / job, pratiques culturelles ou sportives, etc.)</a:t>
            </a:r>
          </a:p>
          <a:p>
            <a:pPr marL="285750" indent="-285750">
              <a:buClr>
                <a:srgbClr val="EC130E"/>
              </a:buClr>
              <a:buFont typeface="Arial" panose="020B0604020202020204" pitchFamily="34" charset="0"/>
              <a:buChar char="•"/>
            </a:pPr>
            <a:r>
              <a:rPr lang="fr-FR" sz="1600" dirty="0">
                <a:solidFill>
                  <a:schemeClr val="tx1"/>
                </a:solidFill>
              </a:rPr>
              <a:t>Un espace pour </a:t>
            </a:r>
            <a:r>
              <a:rPr lang="fr-FR" sz="1600" b="1" dirty="0"/>
              <a:t>faire connaitre ses engagements </a:t>
            </a:r>
            <a:r>
              <a:rPr lang="fr-FR" sz="1600" dirty="0">
                <a:solidFill>
                  <a:schemeClr val="tx1"/>
                </a:solidFill>
              </a:rPr>
              <a:t>: vie lycéenne, engagement associatif, sportif, service civique ou SNU, cordées de la réussite, etc.</a:t>
            </a:r>
          </a:p>
          <a:p>
            <a:endParaRPr lang="fr-FR" sz="1800" dirty="0"/>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33</a:t>
            </a:fld>
            <a:endParaRPr lang="fr-FR" dirty="0">
              <a:solidFill>
                <a:schemeClr val="tx1"/>
              </a:solidFill>
            </a:endParaRPr>
          </a:p>
        </p:txBody>
      </p:sp>
      <p:sp>
        <p:nvSpPr>
          <p:cNvPr id="7" name="Rectangle à coins arrondis 6"/>
          <p:cNvSpPr/>
          <p:nvPr/>
        </p:nvSpPr>
        <p:spPr>
          <a:xfrm>
            <a:off x="335413" y="3330013"/>
            <a:ext cx="8478465" cy="843558"/>
          </a:xfrm>
          <a:prstGeom prst="roundRect">
            <a:avLst/>
          </a:prstGeom>
          <a:solidFill>
            <a:srgbClr val="FF9575"/>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r>
              <a:rPr lang="fr-FR" sz="1600" dirty="0">
                <a:solidFill>
                  <a:srgbClr val="000091"/>
                </a:solidFill>
              </a:rPr>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17312646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199" y="900000"/>
            <a:ext cx="8326799" cy="720000"/>
          </a:xfrm>
        </p:spPr>
        <p:txBody>
          <a:bodyPr/>
          <a:lstStyle/>
          <a:p>
            <a:r>
              <a:rPr lang="fr-FR" sz="2200" dirty="0"/>
              <a:t>L’attestation de passation du questionnaire pour les vœux en licence de Droit</a:t>
            </a:r>
          </a:p>
        </p:txBody>
      </p:sp>
      <p:sp>
        <p:nvSpPr>
          <p:cNvPr id="3" name="Espace réservé du contenu 2"/>
          <p:cNvSpPr>
            <a:spLocks noGrp="1"/>
          </p:cNvSpPr>
          <p:nvPr>
            <p:ph sz="quarter" idx="4294967295"/>
          </p:nvPr>
        </p:nvSpPr>
        <p:spPr>
          <a:xfrm>
            <a:off x="457199" y="1620000"/>
            <a:ext cx="8435282" cy="3183998"/>
          </a:xfrm>
        </p:spPr>
        <p:txBody>
          <a:bodyPr/>
          <a:lstStyle/>
          <a:p>
            <a:pPr>
              <a:defRPr/>
            </a:pPr>
            <a:r>
              <a:rPr lang="fr-FR" sz="1600" b="1" dirty="0"/>
              <a:t>Obligatoire pour les candidats qui formulent des vœux en Licence de Droit :</a:t>
            </a:r>
          </a:p>
          <a:p>
            <a:pPr>
              <a:defRPr/>
            </a:pPr>
            <a:r>
              <a:rPr lang="fr-FR" sz="1600" b="1" dirty="0">
                <a:solidFill>
                  <a:schemeClr val="bg1"/>
                </a:solidFill>
                <a:highlight>
                  <a:srgbClr val="0000FF"/>
                </a:highlight>
              </a:rPr>
              <a:t>Un questionnaire en ligne sur le site Avenirs de l’Onisep :</a:t>
            </a:r>
            <a:endParaRPr lang="fr-FR" sz="1400" b="1" dirty="0">
              <a:solidFill>
                <a:schemeClr val="bg1"/>
              </a:solidFill>
              <a:highlight>
                <a:srgbClr val="0000FF"/>
              </a:highlight>
            </a:endParaRPr>
          </a:p>
          <a:p>
            <a:pPr>
              <a:defRPr/>
            </a:pPr>
            <a:r>
              <a:rPr lang="fr-FR" sz="1600" dirty="0">
                <a:solidFill>
                  <a:schemeClr val="tx1"/>
                </a:solidFill>
                <a:sym typeface="Wingdings" panose="05000000000000000000" pitchFamily="2" charset="2"/>
              </a:rPr>
              <a:t>Accessible (</a:t>
            </a:r>
            <a:r>
              <a:rPr lang="fr-FR" sz="1600" b="1" dirty="0">
                <a:solidFill>
                  <a:schemeClr val="tx1"/>
                </a:solidFill>
                <a:sym typeface="Wingdings" panose="05000000000000000000" pitchFamily="2" charset="2"/>
              </a:rPr>
              <a:t>à partir du </a:t>
            </a:r>
            <a:r>
              <a:rPr lang="fr-FR" sz="1600" b="1" dirty="0">
                <a:solidFill>
                  <a:srgbClr val="FF0000"/>
                </a:solidFill>
                <a:sym typeface="Wingdings" panose="05000000000000000000" pitchFamily="2" charset="2"/>
              </a:rPr>
              <a:t>19 janvier 2026</a:t>
            </a:r>
            <a:r>
              <a:rPr lang="fr-FR" sz="1600" dirty="0">
                <a:solidFill>
                  <a:schemeClr val="tx1"/>
                </a:solidFill>
                <a:sym typeface="Wingdings" panose="05000000000000000000" pitchFamily="2" charset="2"/>
              </a:rPr>
              <a:t>) à partir des fiches de formations concernées ;</a:t>
            </a:r>
          </a:p>
          <a:p>
            <a:pPr marL="285750" indent="-285750">
              <a:buFont typeface="Wingdings"/>
              <a:buChar char="à"/>
              <a:defRPr/>
            </a:pPr>
            <a:r>
              <a:rPr lang="fr-FR" sz="1600" dirty="0">
                <a:solidFill>
                  <a:schemeClr val="tx1"/>
                </a:solidFill>
              </a:rPr>
              <a:t>Pour avoir un aperçu des connaissances et des compétences à mobiliser dans la formation demandée ;</a:t>
            </a:r>
          </a:p>
          <a:p>
            <a:pPr>
              <a:defRPr/>
            </a:pPr>
            <a:r>
              <a:rPr lang="fr-FR" sz="1600" dirty="0">
                <a:solidFill>
                  <a:schemeClr val="tx1"/>
                </a:solidFill>
                <a:sym typeface="Wingdings" panose="05000000000000000000" pitchFamily="2" charset="2"/>
              </a:rPr>
              <a:t> </a:t>
            </a:r>
            <a:r>
              <a:rPr lang="fr-FR" sz="1600" dirty="0">
                <a:solidFill>
                  <a:schemeClr val="tx1"/>
                </a:solidFill>
              </a:rPr>
              <a:t>Les résultats n'appartiennent qu’au seul candidat : </a:t>
            </a:r>
            <a:r>
              <a:rPr lang="fr-FR" sz="1600" b="1" dirty="0">
                <a:solidFill>
                  <a:schemeClr val="tx1"/>
                </a:solidFill>
              </a:rPr>
              <a:t>pas de transmission aux universités.</a:t>
            </a:r>
            <a:endParaRPr lang="fr-FR" sz="900" b="1" dirty="0">
              <a:solidFill>
                <a:schemeClr val="tx1"/>
              </a:solidFill>
            </a:endParaRPr>
          </a:p>
          <a:p>
            <a:pPr>
              <a:defRPr/>
            </a:pPr>
            <a:r>
              <a:rPr lang="fr-FR" sz="900" b="1" dirty="0">
                <a:solidFill>
                  <a:srgbClr val="ED7454"/>
                </a:solidFill>
              </a:rPr>
              <a:t/>
            </a:r>
            <a:br>
              <a:rPr lang="fr-FR" sz="900" b="1" dirty="0">
                <a:solidFill>
                  <a:srgbClr val="ED7454"/>
                </a:solidFill>
              </a:rPr>
            </a:br>
            <a:r>
              <a:rPr lang="fr-FR" sz="1600" b="1" dirty="0"/>
              <a:t>Une attestation de passation à télécharger est à joindre à son dossier Parcoursup avant le 1</a:t>
            </a:r>
            <a:r>
              <a:rPr lang="fr-FR" sz="1600" b="1" baseline="30000" dirty="0"/>
              <a:t>er</a:t>
            </a:r>
            <a:r>
              <a:rPr lang="fr-FR" sz="1600" b="1" dirty="0"/>
              <a:t> avril 2026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34</a:t>
            </a:fld>
            <a:endParaRPr lang="fr-FR" dirty="0">
              <a:solidFill>
                <a:schemeClr val="tx1"/>
              </a:solidFill>
            </a:endParaRPr>
          </a:p>
        </p:txBody>
      </p:sp>
      <p:sp>
        <p:nvSpPr>
          <p:cNvPr id="8" name="Rectangle à coins arrondis 7"/>
          <p:cNvSpPr/>
          <p:nvPr/>
        </p:nvSpPr>
        <p:spPr>
          <a:xfrm>
            <a:off x="4092677" y="86105"/>
            <a:ext cx="4672379"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rPr>
              <a:t>Finaliser son dossier et confirmer ses vœux jusqu’au 1er avril 2026 inclus</a:t>
            </a:r>
          </a:p>
        </p:txBody>
      </p:sp>
    </p:spTree>
    <p:extLst>
      <p:ext uri="{BB962C8B-B14F-4D97-AF65-F5344CB8AC3E}">
        <p14:creationId xmlns:p14="http://schemas.microsoft.com/office/powerpoint/2010/main" val="1790663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584200" y="915566"/>
            <a:ext cx="8208631" cy="3520020"/>
          </a:xfrm>
        </p:spPr>
        <p:txBody>
          <a:bodyPr/>
          <a:lstStyle/>
          <a:p>
            <a:pPr lvl="0" algn="just" defTabSz="457200">
              <a:spcBef>
                <a:spcPct val="20000"/>
              </a:spcBef>
              <a:spcAft>
                <a:spcPts val="0"/>
              </a:spcAft>
              <a:buClr>
                <a:srgbClr val="FF0000"/>
              </a:buClr>
              <a:buSzPct val="100000"/>
            </a:pPr>
            <a:r>
              <a:rPr lang="fr-FR" sz="1400" b="1" dirty="0">
                <a:solidFill>
                  <a:schemeClr val="bg1"/>
                </a:solidFill>
                <a:highlight>
                  <a:srgbClr val="0000FF"/>
                </a:highlight>
              </a:rPr>
              <a:t>Un lycéen peut demander une césure directement après le bac</a:t>
            </a:r>
            <a:r>
              <a:rPr lang="fr-FR" sz="1600" b="1" dirty="0"/>
              <a:t> </a:t>
            </a:r>
            <a:r>
              <a:rPr lang="fr-FR" sz="1600" dirty="0"/>
              <a:t>: </a:t>
            </a:r>
            <a:r>
              <a:rPr lang="fr-FR" sz="1400" dirty="0">
                <a:solidFill>
                  <a:schemeClr val="tx1"/>
                </a:solidFill>
              </a:rPr>
              <a:t>possibilité de suspendre temporairement une formation afin d’acquérir une expérience utile pour son projet de formation (partir à l’étranger, réaliser un projet associatif, entrepreneurial </a:t>
            </a:r>
            <a:r>
              <a:rPr lang="fr-FR" sz="1400" dirty="0" smtClean="0">
                <a:solidFill>
                  <a:schemeClr val="tx1"/>
                </a:solidFill>
              </a:rPr>
              <a:t>etc.)</a:t>
            </a:r>
            <a:endParaRPr lang="fr-FR" sz="1400" dirty="0">
              <a:solidFill>
                <a:schemeClr val="tx1"/>
              </a:solidFill>
            </a:endParaRPr>
          </a:p>
          <a:p>
            <a:pPr lvl="0" defTabSz="457200">
              <a:spcBef>
                <a:spcPct val="20000"/>
              </a:spcBef>
              <a:spcAft>
                <a:spcPts val="0"/>
              </a:spcAft>
              <a:buClr>
                <a:srgbClr val="FF0000"/>
              </a:buClr>
              <a:buSzPct val="100000"/>
            </a:pPr>
            <a:endParaRPr lang="fr-FR" sz="400" dirty="0">
              <a:solidFill>
                <a:schemeClr val="tx1"/>
              </a:solidFill>
            </a:endParaRPr>
          </a:p>
          <a:p>
            <a:pPr marL="446088" lvl="1" indent="-268288" defTabSz="457200">
              <a:spcBef>
                <a:spcPts val="300"/>
              </a:spcBef>
              <a:spcAft>
                <a:spcPts val="300"/>
              </a:spcAft>
              <a:buClr>
                <a:srgbClr val="FF0000"/>
              </a:buClr>
              <a:buFont typeface="Arial-ItalicMT" charset="0"/>
              <a:buChar char="&gt;"/>
            </a:pPr>
            <a:r>
              <a:rPr lang="fr-FR" sz="1400" b="1" dirty="0"/>
              <a:t>Durée la césure : </a:t>
            </a:r>
            <a:r>
              <a:rPr lang="fr-FR" sz="1400" dirty="0">
                <a:solidFill>
                  <a:schemeClr val="tx1"/>
                </a:solidFill>
              </a:rPr>
              <a:t>d’un semestre à une année universitaire </a:t>
            </a:r>
            <a:endParaRPr lang="fr-FR" sz="140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a:t>Demande de césure à signaler lors de la saisie des vœux sur Parcoursup</a:t>
            </a:r>
            <a:r>
              <a:rPr lang="fr-FR" sz="1400" b="1" dirty="0">
                <a:solidFill>
                  <a:schemeClr val="tx1"/>
                </a:solidFill>
              </a:rPr>
              <a:t> </a:t>
            </a:r>
            <a:r>
              <a:rPr lang="fr-FR" sz="1400" dirty="0">
                <a:solidFill>
                  <a:schemeClr val="tx1"/>
                </a:solidFill>
              </a:rPr>
              <a:t>(en cochant la case « césure »). </a:t>
            </a:r>
          </a:p>
          <a:p>
            <a:pPr marL="0" lvl="1" indent="0" defTabSz="457200">
              <a:spcBef>
                <a:spcPts val="300"/>
              </a:spcBef>
              <a:spcAft>
                <a:spcPts val="300"/>
              </a:spcAft>
              <a:buClr>
                <a:srgbClr val="FF0000"/>
              </a:buClr>
              <a:buNone/>
            </a:pPr>
            <a:r>
              <a:rPr lang="fr-FR" sz="1300" b="1" u="sng" dirty="0" smtClean="0">
                <a:solidFill>
                  <a:srgbClr val="FF0000"/>
                </a:solidFill>
              </a:rPr>
              <a:t>À savoir : </a:t>
            </a:r>
            <a:r>
              <a:rPr lang="fr-FR" sz="1300" b="1" dirty="0" smtClean="0">
                <a:solidFill>
                  <a:srgbClr val="FF0000"/>
                </a:solidFill>
              </a:rPr>
              <a:t>le service militaire volontaire prendra la forme d’une césure pour ceux qui poursuivent des études supérieures</a:t>
            </a:r>
            <a:endParaRPr lang="fr-FR" sz="1300" b="1" dirty="0" smtClean="0">
              <a:solidFill>
                <a:srgbClr val="FF0000"/>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smtClean="0"/>
              <a:t>L’établissement prend connaissance de la demande de césure après que le lycéen a accepté définitivement la proposition d’admission </a:t>
            </a:r>
            <a:r>
              <a:rPr lang="fr-FR" sz="1600" b="1" dirty="0" smtClean="0"/>
              <a:t>&gt;</a:t>
            </a:r>
            <a:r>
              <a:rPr lang="fr-FR" sz="1400" b="1" dirty="0" smtClean="0"/>
              <a:t> </a:t>
            </a:r>
            <a:r>
              <a:rPr lang="fr-FR" sz="1400" dirty="0" smtClean="0">
                <a:solidFill>
                  <a:schemeClr val="tx1"/>
                </a:solidFill>
              </a:rPr>
              <a:t>Le lycéen contacte la formation pour s’y inscrire et savoir comment déposer sa demande de césure</a:t>
            </a:r>
            <a:endParaRPr lang="fr-FR" sz="1400" dirty="0" smtClean="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smtClean="0"/>
              <a:t>La </a:t>
            </a:r>
            <a:r>
              <a:rPr lang="fr-FR" sz="1400" b="1" dirty="0"/>
              <a:t>césure n’est pas accordée de droit</a:t>
            </a:r>
            <a:r>
              <a:rPr lang="fr-FR" sz="1400" dirty="0">
                <a:solidFill>
                  <a:schemeClr val="tx1"/>
                </a:solidFill>
              </a:rPr>
              <a:t> : une lettre de motivation précisant les objectifs et le projet envisagés pour cette césure doit être adressée au président ou directeur de l’établissement</a:t>
            </a:r>
            <a:endParaRPr lang="fr-FR" sz="1400" dirty="0">
              <a:solidFill>
                <a:schemeClr val="tx1"/>
              </a:solidFill>
              <a:cs typeface="Arial"/>
            </a:endParaRPr>
          </a:p>
          <a:p>
            <a:pPr marL="446088" lvl="1" indent="-268288" defTabSz="457200">
              <a:spcBef>
                <a:spcPts val="300"/>
              </a:spcBef>
              <a:spcAft>
                <a:spcPts val="300"/>
              </a:spcAft>
              <a:buClr>
                <a:srgbClr val="FF0000"/>
              </a:buClr>
              <a:buFont typeface="Arial-ItalicMT" charset="0"/>
              <a:buChar char="&gt;"/>
            </a:pPr>
            <a:r>
              <a:rPr lang="fr-FR" sz="1400" b="1" dirty="0" smtClean="0"/>
              <a:t>À </a:t>
            </a:r>
            <a:r>
              <a:rPr lang="fr-FR" sz="1400" b="1" dirty="0"/>
              <a:t>l’issue de la césure, l’étudiant pourra réintégrer la formation s’il le souhaite sans repasser par Parcoursup ; il peut aussi candidater sur Parcoursup en valorisant son expérience</a:t>
            </a:r>
            <a:endParaRPr lang="fr-FR" sz="1400" b="1" dirty="0">
              <a:cs typeface="Arial"/>
            </a:endParaRP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solidFill>
                  <a:schemeClr val="tx1"/>
                </a:solidFill>
              </a:rPr>
              <a:pPr/>
              <a:t>35</a:t>
            </a:fld>
            <a:endParaRPr lang="fr-FR" dirty="0">
              <a:solidFill>
                <a:schemeClr val="tx1"/>
              </a:solidFill>
            </a:endParaRPr>
          </a:p>
        </p:txBody>
      </p:sp>
      <p:sp>
        <p:nvSpPr>
          <p:cNvPr id="7" name="Rectangle à coins arrondis 6"/>
          <p:cNvSpPr/>
          <p:nvPr/>
        </p:nvSpPr>
        <p:spPr>
          <a:xfrm>
            <a:off x="4715852" y="130350"/>
            <a:ext cx="3311786"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600" b="1" kern="0" dirty="0">
                <a:solidFill>
                  <a:srgbClr val="000091"/>
                </a:solidFill>
                <a:latin typeface="Arial"/>
              </a:rPr>
              <a:t>Faire le choix de la césure</a:t>
            </a:r>
          </a:p>
        </p:txBody>
      </p:sp>
    </p:spTree>
    <p:extLst>
      <p:ext uri="{BB962C8B-B14F-4D97-AF65-F5344CB8AC3E}">
        <p14:creationId xmlns:p14="http://schemas.microsoft.com/office/powerpoint/2010/main" val="3035053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texte 3"/>
          <p:cNvSpPr>
            <a:spLocks noGrp="1"/>
          </p:cNvSpPr>
          <p:nvPr>
            <p:ph type="body" sz="quarter" idx="13"/>
          </p:nvPr>
        </p:nvSpPr>
        <p:spPr>
          <a:xfrm>
            <a:off x="395536" y="1240508"/>
            <a:ext cx="3600402" cy="3744417"/>
          </a:xfrm>
        </p:spPr>
        <p:txBody>
          <a:bodyPr>
            <a:noAutofit/>
          </a:bodyPr>
          <a:lstStyle/>
          <a:p>
            <a:pPr marL="285750" indent="-285750" algn="l" defTabSz="457200">
              <a:spcBef>
                <a:spcPct val="20000"/>
              </a:spcBef>
              <a:buClr>
                <a:srgbClr val="FF0000"/>
              </a:buClr>
              <a:buSzPct val="100000"/>
              <a:buFont typeface="Wingdings" panose="05000000000000000000" pitchFamily="2" charset="2"/>
              <a:buChar char="q"/>
              <a:defRPr/>
            </a:pPr>
            <a:r>
              <a:rPr lang="fr-FR" sz="1400" dirty="0">
                <a:solidFill>
                  <a:schemeClr val="bg1"/>
                </a:solidFill>
                <a:highlight>
                  <a:srgbClr val="0000FF"/>
                </a:highlight>
              </a:rPr>
              <a:t>La rubrique Activités et centres d’intérêt </a:t>
            </a:r>
            <a:r>
              <a:rPr lang="fr-FR" sz="1400" b="0" dirty="0">
                <a:solidFill>
                  <a:schemeClr val="accent1"/>
                </a:solidFill>
              </a:rPr>
              <a:t> </a:t>
            </a:r>
            <a:r>
              <a:rPr lang="fr-FR" sz="1400" b="0" dirty="0">
                <a:solidFill>
                  <a:schemeClr val="tx1"/>
                </a:solidFill>
              </a:rPr>
              <a:t>une rubrique facultative pour mettre en valeur vos compétences, vos expériences et engagements</a:t>
            </a:r>
          </a:p>
          <a:p>
            <a:pPr marL="177800" lvl="0" indent="-177800" algn="l" defTabSz="457200">
              <a:spcBef>
                <a:spcPct val="20000"/>
              </a:spcBef>
              <a:buClr>
                <a:srgbClr val="FF0000"/>
              </a:buClr>
              <a:buSzPct val="100000"/>
              <a:buFont typeface="Courier New" panose="02070309020205020404" pitchFamily="49" charset="0"/>
              <a:buChar char="o"/>
              <a:defRPr/>
            </a:pPr>
            <a:endParaRPr lang="fr-FR" sz="1400" b="1" dirty="0">
              <a:solidFill>
                <a:schemeClr val="bg1"/>
              </a:solidFill>
              <a:highlight>
                <a:srgbClr val="0000FF"/>
              </a:highlight>
            </a:endParaRPr>
          </a:p>
          <a:p>
            <a:pPr marL="285750" lvl="0" indent="-285750" algn="l" defTabSz="457200">
              <a:spcBef>
                <a:spcPct val="20000"/>
              </a:spcBef>
              <a:buClr>
                <a:srgbClr val="FF0000"/>
              </a:buClr>
              <a:buSzPct val="100000"/>
              <a:buFont typeface="Wingdings" panose="05000000000000000000" pitchFamily="2" charset="2"/>
              <a:buChar char="q"/>
              <a:defRPr/>
            </a:pPr>
            <a:r>
              <a:rPr lang="fr-FR" sz="1400" b="1" dirty="0">
                <a:solidFill>
                  <a:schemeClr val="bg1"/>
                </a:solidFill>
                <a:highlight>
                  <a:srgbClr val="0000FF"/>
                </a:highlight>
              </a:rPr>
              <a:t>La lettre de motivation</a:t>
            </a:r>
            <a:r>
              <a:rPr lang="fr-FR" sz="1400" dirty="0">
                <a:solidFill>
                  <a:schemeClr val="bg1"/>
                </a:solidFill>
                <a:highlight>
                  <a:srgbClr val="0000FF"/>
                </a:highlight>
              </a:rPr>
              <a:t> </a:t>
            </a:r>
            <a:r>
              <a:rPr lang="fr-FR" sz="1400" b="0" dirty="0">
                <a:solidFill>
                  <a:schemeClr val="accent1"/>
                </a:solidFill>
              </a:rPr>
              <a:t> </a:t>
            </a:r>
            <a:r>
              <a:rPr lang="fr-FR" sz="1400" b="0" dirty="0">
                <a:solidFill>
                  <a:schemeClr val="tx1"/>
                </a:solidFill>
              </a:rPr>
              <a:t>quand elle est demandée par la formation</a:t>
            </a:r>
          </a:p>
          <a:p>
            <a:pPr marL="177800" lvl="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b="0" dirty="0">
              <a:solidFill>
                <a:schemeClr val="accent1"/>
              </a:solidFill>
            </a:endParaRPr>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es pièces spécifiques ou formulaires </a:t>
            </a:r>
            <a:r>
              <a:rPr lang="fr-FR" sz="1400" b="0" dirty="0">
                <a:solidFill>
                  <a:schemeClr val="tx1"/>
                </a:solidFill>
              </a:rPr>
              <a:t>demandés par certaines formations sélectives</a:t>
            </a:r>
          </a:p>
          <a:p>
            <a:pPr marL="177800" indent="-177800" algn="l" defTabSz="457200">
              <a:spcBef>
                <a:spcPct val="20000"/>
              </a:spcBef>
              <a:spcAft>
                <a:spcPts val="0"/>
              </a:spcAft>
              <a:buClr>
                <a:srgbClr val="FF0000"/>
              </a:buClr>
              <a:buSzPct val="100000"/>
              <a:buFont typeface="Courier New" panose="02070309020205020404" pitchFamily="49" charset="0"/>
              <a:buChar char="o"/>
              <a:defRPr/>
            </a:pPr>
            <a:endParaRPr lang="fr-FR" sz="1400" dirty="0"/>
          </a:p>
          <a:p>
            <a:pPr marL="285750" indent="-285750" algn="l" defTabSz="457200">
              <a:spcBef>
                <a:spcPct val="20000"/>
              </a:spcBef>
              <a:spcAft>
                <a:spcPts val="0"/>
              </a:spcAft>
              <a:buClr>
                <a:srgbClr val="FF0000"/>
              </a:buClr>
              <a:buSzPct val="100000"/>
              <a:buFont typeface="Wingdings" panose="05000000000000000000" pitchFamily="2" charset="2"/>
              <a:buChar char="q"/>
              <a:defRPr/>
            </a:pPr>
            <a:r>
              <a:rPr lang="fr-FR" sz="1400" dirty="0">
                <a:solidFill>
                  <a:schemeClr val="bg1"/>
                </a:solidFill>
                <a:highlight>
                  <a:srgbClr val="0000FF"/>
                </a:highlight>
              </a:rPr>
              <a:t>L</a:t>
            </a:r>
            <a:r>
              <a:rPr lang="fr-FR" sz="1400" b="1" dirty="0">
                <a:solidFill>
                  <a:schemeClr val="bg1"/>
                </a:solidFill>
                <a:highlight>
                  <a:srgbClr val="0000FF"/>
                </a:highlight>
              </a:rPr>
              <a:t>a fiche Avenir</a:t>
            </a:r>
            <a:r>
              <a:rPr lang="fr-FR" sz="1400" b="0" dirty="0">
                <a:solidFill>
                  <a:schemeClr val="accent1"/>
                </a:solidFill>
              </a:rPr>
              <a:t> </a:t>
            </a:r>
            <a:r>
              <a:rPr lang="fr-FR" sz="1400" b="0" dirty="0">
                <a:solidFill>
                  <a:schemeClr val="tx1"/>
                </a:solidFill>
              </a:rPr>
              <a:t>renseignée par les enseignants et le proviseur </a:t>
            </a:r>
            <a:r>
              <a:rPr lang="fr-FR" sz="1400" b="0" dirty="0" smtClean="0">
                <a:solidFill>
                  <a:schemeClr val="tx1"/>
                </a:solidFill>
              </a:rPr>
              <a:t>de votre lycée</a:t>
            </a:r>
            <a:endParaRPr lang="fr-FR" sz="1400" b="0" dirty="0">
              <a:solidFill>
                <a:schemeClr val="tx1"/>
              </a:solidFill>
            </a:endParaRPr>
          </a:p>
          <a:p>
            <a:pPr marL="285750" indent="-285750" algn="l" defTabSz="457200">
              <a:spcBef>
                <a:spcPct val="20000"/>
              </a:spcBef>
              <a:buClr>
                <a:srgbClr val="FF0000"/>
              </a:buClr>
              <a:buSzPct val="100000"/>
              <a:buFont typeface="Courier New" panose="02070309020205020404" pitchFamily="49" charset="0"/>
              <a:buChar char="o"/>
              <a:defRPr/>
            </a:pPr>
            <a:endParaRPr lang="fr-FR" sz="1400" dirty="0">
              <a:solidFill>
                <a:schemeClr val="accent1"/>
              </a:solidFill>
            </a:endParaRPr>
          </a:p>
          <a:p>
            <a:pPr marL="285750" indent="-285750" algn="l" defTabSz="457200">
              <a:spcBef>
                <a:spcPct val="20000"/>
              </a:spcBef>
              <a:spcAft>
                <a:spcPts val="0"/>
              </a:spcAft>
              <a:buClr>
                <a:srgbClr val="FF0000"/>
              </a:buClr>
              <a:buSzPct val="100000"/>
              <a:buFont typeface="Courier New" panose="02070309020205020404" pitchFamily="49" charset="0"/>
              <a:buChar char="o"/>
              <a:defRPr/>
            </a:pPr>
            <a:endParaRPr lang="fr-FR" sz="1400" dirty="0">
              <a:solidFill>
                <a:srgbClr val="3D566E"/>
              </a:solidFill>
            </a:endParaRPr>
          </a:p>
        </p:txBody>
      </p:sp>
      <p:sp>
        <p:nvSpPr>
          <p:cNvPr id="9" name="Espace réservé du texte 5"/>
          <p:cNvSpPr>
            <a:spLocks noGrp="1"/>
          </p:cNvSpPr>
          <p:nvPr>
            <p:ph type="body" sz="quarter" idx="14"/>
          </p:nvPr>
        </p:nvSpPr>
        <p:spPr>
          <a:xfrm>
            <a:off x="4143771" y="915566"/>
            <a:ext cx="4545128" cy="3744416"/>
          </a:xfrm>
        </p:spPr>
        <p:txBody>
          <a:bodyPr>
            <a:noAutofit/>
          </a:bodyPr>
          <a:lstStyle/>
          <a:p>
            <a:pPr defTabSz="457189">
              <a:spcBef>
                <a:spcPct val="20000"/>
              </a:spcBef>
              <a:spcAft>
                <a:spcPts val="0"/>
              </a:spcAft>
              <a:buClr>
                <a:srgbClr val="FF0000"/>
              </a:buClr>
              <a:buSzPct val="100000"/>
              <a:defRPr/>
            </a:pPr>
            <a:endParaRPr lang="fr-FR" sz="1400" b="1" dirty="0">
              <a:solidFill>
                <a:schemeClr val="bg1"/>
              </a:solidFill>
              <a:highlight>
                <a:srgbClr val="0000FF"/>
              </a:highlight>
            </a:endParaRPr>
          </a:p>
          <a:p>
            <a:pPr marL="285750" indent="-285750" defTabSz="457189">
              <a:spcBef>
                <a:spcPct val="20000"/>
              </a:spcBef>
              <a:spcAft>
                <a:spcPts val="0"/>
              </a:spcAft>
              <a:buClr>
                <a:srgbClr val="FF0000"/>
              </a:buClr>
              <a:buSzPct val="100000"/>
              <a:buFont typeface="Wingdings" panose="05000000000000000000" pitchFamily="2" charset="2"/>
              <a:buChar char="q"/>
              <a:defRPr/>
            </a:pPr>
            <a:r>
              <a:rPr lang="fr-FR" sz="1400" b="1" dirty="0">
                <a:solidFill>
                  <a:schemeClr val="bg1"/>
                </a:solidFill>
                <a:highlight>
                  <a:srgbClr val="0000FF"/>
                </a:highlight>
              </a:rPr>
              <a:t>Les bulletins scolaires et notes du baccalauréat : </a:t>
            </a:r>
          </a:p>
          <a:p>
            <a:pPr lvl="1"/>
            <a:r>
              <a:rPr lang="fr-FR" sz="1400" b="1" dirty="0" smtClean="0">
                <a:solidFill>
                  <a:schemeClr val="tx1"/>
                </a:solidFill>
              </a:rPr>
              <a:t>De l’année </a:t>
            </a:r>
            <a:r>
              <a:rPr lang="fr-FR" sz="1400" b="1" dirty="0">
                <a:solidFill>
                  <a:schemeClr val="tx1"/>
                </a:solidFill>
              </a:rPr>
              <a:t>de première </a:t>
            </a:r>
            <a:r>
              <a:rPr lang="fr-FR" sz="1400" dirty="0">
                <a:solidFill>
                  <a:schemeClr val="tx1"/>
                </a:solidFill>
              </a:rPr>
              <a:t>: bulletins scolaires et notes des épreuves anticipées de français et celles au titre du contrôle continu du baccalauréat (pour les lycéens généraux et technologiques)</a:t>
            </a:r>
          </a:p>
          <a:p>
            <a:pPr lvl="1">
              <a:spcAft>
                <a:spcPts val="1200"/>
              </a:spcAft>
            </a:pPr>
            <a:r>
              <a:rPr lang="fr-FR" sz="1400" b="1" dirty="0" smtClean="0">
                <a:solidFill>
                  <a:schemeClr val="tx1"/>
                </a:solidFill>
              </a:rPr>
              <a:t>De l’année </a:t>
            </a:r>
            <a:r>
              <a:rPr lang="fr-FR" sz="1400" b="1" dirty="0">
                <a:solidFill>
                  <a:schemeClr val="tx1"/>
                </a:solidFill>
              </a:rPr>
              <a:t>de terminale </a:t>
            </a:r>
            <a:r>
              <a:rPr lang="fr-FR" sz="1400" dirty="0">
                <a:solidFill>
                  <a:schemeClr val="tx1"/>
                </a:solidFill>
              </a:rPr>
              <a:t>: bulletins scolaires des 1er et 2e trimestres (ou 1</a:t>
            </a:r>
            <a:r>
              <a:rPr lang="fr-FR" sz="1400" baseline="30000" dirty="0">
                <a:solidFill>
                  <a:schemeClr val="tx1"/>
                </a:solidFill>
              </a:rPr>
              <a:t>er</a:t>
            </a:r>
            <a:r>
              <a:rPr lang="fr-FR" sz="1400" dirty="0">
                <a:solidFill>
                  <a:schemeClr val="tx1"/>
                </a:solidFill>
              </a:rPr>
              <a:t> semestre</a:t>
            </a:r>
            <a:r>
              <a:rPr lang="fr-FR" sz="1400" dirty="0" smtClean="0">
                <a:solidFill>
                  <a:schemeClr val="tx1"/>
                </a:solidFill>
              </a:rPr>
              <a:t>)</a:t>
            </a:r>
          </a:p>
          <a:p>
            <a:pPr lvl="1">
              <a:spcAft>
                <a:spcPts val="1200"/>
              </a:spcAft>
            </a:pPr>
            <a:r>
              <a:rPr lang="fr-FR" sz="1400" b="1" dirty="0" smtClean="0">
                <a:solidFill>
                  <a:schemeClr val="bg2"/>
                </a:solidFill>
              </a:rPr>
              <a:t>TRANSMIS PAR LE LYCEE</a:t>
            </a:r>
            <a:endParaRPr lang="fr-FR" sz="1400" b="1" dirty="0">
              <a:solidFill>
                <a:schemeClr val="bg2"/>
              </a:solidFill>
            </a:endParaRPr>
          </a:p>
          <a:p>
            <a:pPr marL="285750" lvl="0" indent="-285750" defTabSz="457200">
              <a:spcBef>
                <a:spcPts val="600"/>
              </a:spcBef>
              <a:spcAft>
                <a:spcPts val="0"/>
              </a:spcAft>
              <a:buClr>
                <a:srgbClr val="FF0000"/>
              </a:buClr>
              <a:buSzPct val="100000"/>
              <a:buFont typeface="Wingdings" panose="05000000000000000000" pitchFamily="2" charset="2"/>
              <a:buChar char="q"/>
              <a:defRPr/>
            </a:pPr>
            <a:r>
              <a:rPr lang="fr-FR" sz="1400" b="1" dirty="0">
                <a:solidFill>
                  <a:srgbClr val="FFFFFF"/>
                </a:solidFill>
                <a:highlight>
                  <a:srgbClr val="0000FF"/>
                </a:highlight>
              </a:rPr>
              <a:t>Des informations sur votre parcours spécifique </a:t>
            </a:r>
            <a:r>
              <a:rPr lang="fr-FR" sz="1400" dirty="0">
                <a:solidFill>
                  <a:srgbClr val="000000"/>
                </a:solidFill>
              </a:rPr>
              <a:t> </a:t>
            </a:r>
          </a:p>
          <a:p>
            <a:pPr marL="463550" lvl="0" indent="-285750" defTabSz="457200">
              <a:spcBef>
                <a:spcPts val="600"/>
              </a:spcBef>
              <a:spcAft>
                <a:spcPts val="0"/>
              </a:spcAft>
              <a:buSzPct val="100000"/>
              <a:buFont typeface="Arial" panose="020B0604020202020204" pitchFamily="34" charset="0"/>
              <a:buChar char="•"/>
              <a:defRPr/>
            </a:pPr>
            <a:r>
              <a:rPr lang="fr-FR" sz="1400" dirty="0" smtClean="0">
                <a:solidFill>
                  <a:srgbClr val="000000"/>
                </a:solidFill>
              </a:rPr>
              <a:t>parcours </a:t>
            </a:r>
            <a:r>
              <a:rPr lang="fr-FR" sz="1400" dirty="0">
                <a:solidFill>
                  <a:srgbClr val="000000"/>
                </a:solidFill>
              </a:rPr>
              <a:t>en sections européennes ou binationales ou bac français international (BFI)</a:t>
            </a:r>
          </a:p>
          <a:p>
            <a:pPr marL="463550" lvl="0" indent="-285750" defTabSz="457200">
              <a:spcBef>
                <a:spcPts val="600"/>
              </a:spcBef>
              <a:spcAft>
                <a:spcPts val="0"/>
              </a:spcAft>
              <a:buSzPct val="100000"/>
              <a:buFont typeface="Arial" panose="020B0604020202020204" pitchFamily="34" charset="0"/>
              <a:buChar char="•"/>
              <a:defRPr/>
            </a:pPr>
            <a:r>
              <a:rPr lang="fr-FR" sz="1400" dirty="0" smtClean="0">
                <a:solidFill>
                  <a:srgbClr val="000000"/>
                </a:solidFill>
              </a:rPr>
              <a:t>participation </a:t>
            </a:r>
            <a:r>
              <a:rPr lang="fr-FR" sz="1400" dirty="0">
                <a:solidFill>
                  <a:srgbClr val="000000"/>
                </a:solidFill>
              </a:rPr>
              <a:t>aux cordées de la réussite</a:t>
            </a:r>
          </a:p>
          <a:p>
            <a:pPr marL="463550" lvl="0" indent="-285750" defTabSz="457200">
              <a:spcBef>
                <a:spcPts val="600"/>
              </a:spcBef>
              <a:spcAft>
                <a:spcPts val="0"/>
              </a:spcAft>
              <a:buSzPct val="100000"/>
              <a:buFont typeface="Arial" panose="020B0604020202020204" pitchFamily="34" charset="0"/>
              <a:buChar char="•"/>
              <a:defRPr/>
            </a:pPr>
            <a:r>
              <a:rPr lang="fr-FR" sz="1400" dirty="0" smtClean="0">
                <a:solidFill>
                  <a:srgbClr val="000000"/>
                </a:solidFill>
              </a:rPr>
              <a:t>certification </a:t>
            </a:r>
            <a:r>
              <a:rPr lang="fr-FR" sz="1400" dirty="0">
                <a:solidFill>
                  <a:srgbClr val="000000"/>
                </a:solidFill>
              </a:rPr>
              <a:t>des compétences numériques (</a:t>
            </a:r>
            <a:r>
              <a:rPr lang="fr-FR" sz="1400" dirty="0" err="1">
                <a:solidFill>
                  <a:srgbClr val="000000"/>
                </a:solidFill>
              </a:rPr>
              <a:t>Pix</a:t>
            </a:r>
            <a:r>
              <a:rPr lang="fr-FR" sz="1400" dirty="0">
                <a:solidFill>
                  <a:srgbClr val="000000"/>
                </a:solidFill>
              </a:rPr>
              <a:t>)</a:t>
            </a:r>
          </a:p>
          <a:p>
            <a:pPr lvl="1" algn="just"/>
            <a:endParaRPr lang="fr-FR" sz="1400" dirty="0">
              <a:solidFill>
                <a:schemeClr val="accent1"/>
              </a:solidFill>
            </a:endParaRPr>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solidFill>
                  <a:schemeClr val="tx1"/>
                </a:solidFill>
              </a:rPr>
              <a:pPr/>
              <a:t>36</a:t>
            </a:fld>
            <a:endParaRPr lang="fr-FR" dirty="0">
              <a:solidFill>
                <a:schemeClr val="tx1"/>
              </a:solidFill>
            </a:endParaRPr>
          </a:p>
        </p:txBody>
      </p:sp>
      <p:sp>
        <p:nvSpPr>
          <p:cNvPr id="6" name="Rectangle à coins arrondis 5"/>
          <p:cNvSpPr/>
          <p:nvPr/>
        </p:nvSpPr>
        <p:spPr>
          <a:xfrm>
            <a:off x="4143771" y="127136"/>
            <a:ext cx="4545128"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a:solidFill>
                  <a:srgbClr val="000091"/>
                </a:solidFill>
                <a:latin typeface="Arial"/>
              </a:rPr>
              <a:t>Les éléments transmis aux formations du supérieur</a:t>
            </a:r>
          </a:p>
        </p:txBody>
      </p:sp>
    </p:spTree>
    <p:extLst>
      <p:ext uri="{BB962C8B-B14F-4D97-AF65-F5344CB8AC3E}">
        <p14:creationId xmlns:p14="http://schemas.microsoft.com/office/powerpoint/2010/main" val="20263100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19/01/2026</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37</a:t>
            </a:fld>
            <a:endParaRPr lang="fr-FR" dirty="0"/>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212489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67544" y="4019781"/>
            <a:ext cx="8892480" cy="792088"/>
          </a:xfrm>
        </p:spPr>
        <p:txBody>
          <a:bodyPr/>
          <a:lstStyle/>
          <a:p>
            <a:pPr marL="0" indent="0">
              <a:buNone/>
            </a:pPr>
            <a:r>
              <a:rPr lang="fr-FR" sz="2800" dirty="0"/>
              <a:t/>
            </a:r>
            <a:br>
              <a:rPr lang="fr-FR" sz="2800" dirty="0"/>
            </a:br>
            <a:r>
              <a:rPr lang="fr-FR" sz="2800" dirty="0">
                <a:solidFill>
                  <a:srgbClr val="000091"/>
                </a:solidFill>
              </a:rPr>
              <a:t>L’analyse des candidatures par les formations</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38</a:t>
            </a:fld>
            <a:endParaRPr lang="fr-FR" dirty="0">
              <a:solidFill>
                <a:schemeClr val="tx1"/>
              </a:solidFill>
            </a:endParaRP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6247" b="16247"/>
          <a:stretch>
            <a:fillRect/>
          </a:stretch>
        </p:blipFill>
        <p:spPr>
          <a:xfrm>
            <a:off x="835091" y="782400"/>
            <a:ext cx="7362527" cy="3202242"/>
          </a:xfrm>
        </p:spPr>
      </p:pic>
    </p:spTree>
    <p:extLst>
      <p:ext uri="{BB962C8B-B14F-4D97-AF65-F5344CB8AC3E}">
        <p14:creationId xmlns:p14="http://schemas.microsoft.com/office/powerpoint/2010/main" val="13746108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p:cNvSpPr>
            <a:spLocks noGrp="1"/>
          </p:cNvSpPr>
          <p:nvPr>
            <p:ph type="sldNum" sz="quarter" idx="12"/>
          </p:nvPr>
        </p:nvSpPr>
        <p:spPr/>
        <p:txBody>
          <a:bodyPr/>
          <a:lstStyle/>
          <a:p>
            <a:fld id="{733122C9-A0B9-462F-8757-0847AD287B63}" type="slidenum">
              <a:rPr lang="fr-FR" smtClean="0">
                <a:solidFill>
                  <a:schemeClr val="tx1"/>
                </a:solidFill>
              </a:rPr>
              <a:pPr/>
              <a:t>39</a:t>
            </a:fld>
            <a:endParaRPr lang="fr-FR" dirty="0">
              <a:solidFill>
                <a:schemeClr val="tx1"/>
              </a:solidFill>
            </a:endParaRPr>
          </a:p>
        </p:txBody>
      </p:sp>
      <p:sp>
        <p:nvSpPr>
          <p:cNvPr id="10" name="Espace réservé du contenu 2"/>
          <p:cNvSpPr>
            <a:spLocks noGrp="1"/>
          </p:cNvSpPr>
          <p:nvPr>
            <p:ph sz="quarter" idx="14"/>
          </p:nvPr>
        </p:nvSpPr>
        <p:spPr>
          <a:xfrm>
            <a:off x="450849" y="966018"/>
            <a:ext cx="8314207" cy="3817481"/>
          </a:xfrm>
        </p:spPr>
        <p:txBody>
          <a:bodyPr/>
          <a:lstStyle/>
          <a:p>
            <a:pPr algn="just">
              <a:spcBef>
                <a:spcPts val="600"/>
              </a:spcBef>
            </a:pPr>
            <a:r>
              <a:rPr lang="fr-FR" sz="1800" b="1" dirty="0">
                <a:solidFill>
                  <a:srgbClr val="000091"/>
                </a:solidFill>
              </a:rPr>
              <a:t>Rappel : ce n’est pas l’algorithme de Parcoursup qui examine les dossiers, ce n’est pas non plus Parcoursup qui choisit votre affectation </a:t>
            </a:r>
            <a:r>
              <a:rPr lang="fr-FR" sz="1400" b="1" dirty="0">
                <a:solidFill>
                  <a:srgbClr val="F28E65"/>
                </a:solidFill>
              </a:rPr>
              <a:t/>
            </a:r>
            <a:br>
              <a:rPr lang="fr-FR" sz="1400" b="1" dirty="0">
                <a:solidFill>
                  <a:srgbClr val="F28E65"/>
                </a:solidFill>
              </a:rPr>
            </a:br>
            <a:r>
              <a:rPr lang="fr-FR" sz="1400" dirty="0" smtClean="0">
                <a:solidFill>
                  <a:srgbClr val="0000FF"/>
                </a:solidFill>
                <a:hlinkClick r:id="rId2"/>
              </a:rPr>
              <a:t>Pour en savoir plus consultez </a:t>
            </a:r>
            <a:r>
              <a:rPr lang="fr-FR" sz="1400" dirty="0">
                <a:solidFill>
                  <a:srgbClr val="0000FF"/>
                </a:solidFill>
                <a:hlinkClick r:id="rId2"/>
              </a:rPr>
              <a:t>notre vidéo : </a:t>
            </a:r>
            <a:r>
              <a:rPr lang="fr-FR" sz="1400" dirty="0">
                <a:solidFill>
                  <a:srgbClr val="0000FF"/>
                </a:solidFill>
                <a:hlinkClick r:id="rId3"/>
              </a:rPr>
              <a:t>https://youtu.be/Qe59ve-oA6w</a:t>
            </a:r>
            <a:endParaRPr lang="fr-FR" sz="1400" dirty="0">
              <a:solidFill>
                <a:srgbClr val="0000FF"/>
              </a:solidFill>
            </a:endParaRPr>
          </a:p>
          <a:p>
            <a:pPr algn="ctr"/>
            <a:endParaRPr lang="fr-FR" sz="1400" dirty="0"/>
          </a:p>
          <a:p>
            <a:pPr marL="285750" indent="-285750" algn="just">
              <a:spcAft>
                <a:spcPts val="1200"/>
              </a:spcAft>
              <a:buClr>
                <a:srgbClr val="0000FF"/>
              </a:buClr>
              <a:buFont typeface="Wingdings" panose="05000000000000000000" pitchFamily="2" charset="2"/>
              <a:buChar char="Ø"/>
            </a:pPr>
            <a:r>
              <a:rPr lang="fr-FR" sz="1400" dirty="0">
                <a:solidFill>
                  <a:schemeClr val="tx1"/>
                </a:solidFill>
              </a:rPr>
              <a:t>Au sein de chaque formation, </a:t>
            </a:r>
            <a:r>
              <a:rPr lang="fr-FR" sz="1400" b="1" dirty="0">
                <a:solidFill>
                  <a:srgbClr val="0000FF"/>
                </a:solidFill>
              </a:rPr>
              <a:t>une commission d’examen des vœux (CEV) a défini les critères d’examen des candidatures et évalué les candidatures confirmées</a:t>
            </a:r>
          </a:p>
          <a:p>
            <a:pPr marL="285750" indent="-285750" algn="just">
              <a:buClr>
                <a:srgbClr val="0000FF"/>
              </a:buClr>
              <a:buFont typeface="Wingdings" panose="05000000000000000000" pitchFamily="2" charset="2"/>
              <a:buChar char="Ø"/>
            </a:pPr>
            <a:r>
              <a:rPr lang="fr-FR" sz="1400" dirty="0">
                <a:solidFill>
                  <a:schemeClr val="tx1"/>
                </a:solidFill>
              </a:rPr>
              <a:t>La CEV prend en compte les critères affichés dans la fiche formation </a:t>
            </a:r>
            <a:r>
              <a:rPr lang="fr-FR" sz="1400" b="1" dirty="0">
                <a:solidFill>
                  <a:srgbClr val="0000FF"/>
                </a:solidFill>
              </a:rPr>
              <a:t>et les précise au regard des candidatures (pondération des éléments</a:t>
            </a:r>
            <a:r>
              <a:rPr lang="fr-FR" sz="1400" b="1" dirty="0" smtClean="0">
                <a:solidFill>
                  <a:srgbClr val="0000FF"/>
                </a:solidFill>
              </a:rPr>
              <a:t>)</a:t>
            </a:r>
            <a:endParaRPr lang="fr-FR" sz="1400" b="1" dirty="0">
              <a:solidFill>
                <a:srgbClr val="0000FF"/>
              </a:solidFill>
            </a:endParaRPr>
          </a:p>
          <a:p>
            <a:pPr marL="285750" indent="-285750" algn="just">
              <a:buFont typeface="Wingdings" panose="05000000000000000000" pitchFamily="2" charset="2"/>
              <a:buChar char="Ø"/>
            </a:pPr>
            <a:r>
              <a:rPr lang="fr-FR" sz="1400" b="1" dirty="0">
                <a:solidFill>
                  <a:srgbClr val="0000FF"/>
                </a:solidFill>
              </a:rPr>
              <a:t>Les classements des CEV sont remontés à Parcoursup le 21 mai </a:t>
            </a:r>
            <a:r>
              <a:rPr lang="fr-FR" sz="1400" b="1" dirty="0" smtClean="0">
                <a:solidFill>
                  <a:srgbClr val="0000FF"/>
                </a:solidFill>
              </a:rPr>
              <a:t>2026 </a:t>
            </a:r>
            <a:r>
              <a:rPr lang="fr-FR" sz="1400" dirty="0">
                <a:solidFill>
                  <a:schemeClr val="tx1"/>
                </a:solidFill>
              </a:rPr>
              <a:t>pour vérifications par l’équipe Parcoursup avant intégration des priorités légales (taux fixés par les Recteurs) et publication le </a:t>
            </a:r>
            <a:r>
              <a:rPr lang="fr-FR" sz="1400" b="1" dirty="0">
                <a:solidFill>
                  <a:schemeClr val="tx1"/>
                </a:solidFill>
              </a:rPr>
              <a:t>2 juin </a:t>
            </a:r>
            <a:r>
              <a:rPr lang="fr-FR" sz="1400" b="1" dirty="0" smtClean="0">
                <a:solidFill>
                  <a:schemeClr val="tx1"/>
                </a:solidFill>
              </a:rPr>
              <a:t>2026</a:t>
            </a:r>
            <a:endParaRPr lang="fr-FR" sz="1400" b="1" dirty="0">
              <a:solidFill>
                <a:schemeClr val="tx1"/>
              </a:solidFill>
            </a:endParaRPr>
          </a:p>
          <a:p>
            <a:endParaRPr lang="fr-FR" sz="1400" dirty="0">
              <a:latin typeface="Marianne" panose="02000000000000000000" pitchFamily="2" charset="0"/>
            </a:endParaRPr>
          </a:p>
          <a:p>
            <a:pPr marL="239178" defTabSz="609585">
              <a:spcBef>
                <a:spcPct val="20000"/>
              </a:spcBef>
              <a:spcAft>
                <a:spcPts val="0"/>
              </a:spcAft>
              <a:buClr>
                <a:srgbClr val="FF0000"/>
              </a:buClr>
              <a:buSzPct val="100000"/>
            </a:pPr>
            <a:endParaRPr lang="fr-FR" sz="1400" dirty="0">
              <a:latin typeface="Marianne" panose="02000000000000000000" pitchFamily="2" charset="0"/>
            </a:endParaRPr>
          </a:p>
        </p:txBody>
      </p:sp>
      <p:sp>
        <p:nvSpPr>
          <p:cNvPr id="5" name="Rectangle à coins arrondis 4"/>
          <p:cNvSpPr/>
          <p:nvPr/>
        </p:nvSpPr>
        <p:spPr>
          <a:xfrm>
            <a:off x="3791415" y="86105"/>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L’examen des dossiers par les formations</a:t>
            </a:r>
            <a:endParaRPr lang="fr-FR" sz="1400" b="1" kern="0" dirty="0">
              <a:solidFill>
                <a:srgbClr val="000091"/>
              </a:solidFill>
              <a:latin typeface="Arial"/>
            </a:endParaRPr>
          </a:p>
        </p:txBody>
      </p:sp>
    </p:spTree>
    <p:extLst>
      <p:ext uri="{BB962C8B-B14F-4D97-AF65-F5344CB8AC3E}">
        <p14:creationId xmlns:p14="http://schemas.microsoft.com/office/powerpoint/2010/main" val="1693272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19/01/2026</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a:t>
            </a:fld>
            <a:endParaRPr lang="fr-FR"/>
          </a:p>
        </p:txBody>
      </p:sp>
      <p:sp>
        <p:nvSpPr>
          <p:cNvPr id="4" name="Titre 3"/>
          <p:cNvSpPr>
            <a:spLocks noGrp="1"/>
          </p:cNvSpPr>
          <p:nvPr>
            <p:ph type="title"/>
          </p:nvPr>
        </p:nvSpPr>
        <p:spPr/>
        <p:txBody>
          <a:bodyPr/>
          <a:lstStyle/>
          <a:p>
            <a:r>
              <a:rPr lang="fr-FR" u="sng" dirty="0">
                <a:solidFill>
                  <a:schemeClr val="bg2"/>
                </a:solidFill>
              </a:rPr>
              <a:t>PARCOURSUP au Lycée DUMAS</a:t>
            </a:r>
            <a:r>
              <a:rPr lang="fr-FR" i="1" dirty="0" smtClean="0"/>
              <a:t>: </a:t>
            </a:r>
            <a:r>
              <a:rPr lang="fr-FR" sz="1400" i="1" dirty="0" smtClean="0"/>
              <a:t>12 élèves sans vœux en 2025</a:t>
            </a:r>
            <a:endParaRPr lang="fr-FR" sz="1400" i="1" dirty="0"/>
          </a:p>
        </p:txBody>
      </p:sp>
      <p:sp>
        <p:nvSpPr>
          <p:cNvPr id="6" name="Espace réservé du texte 5"/>
          <p:cNvSpPr>
            <a:spLocks noGrp="1"/>
          </p:cNvSpPr>
          <p:nvPr>
            <p:ph type="body" sz="quarter" idx="13"/>
          </p:nvPr>
        </p:nvSpPr>
        <p:spPr/>
        <p:txBody>
          <a:bodyPr/>
          <a:lstStyle/>
          <a:p>
            <a:r>
              <a:rPr lang="fr-FR" dirty="0" smtClean="0"/>
              <a:t>P</a:t>
            </a:r>
            <a:endParaRPr lang="fr-FR" dirty="0"/>
          </a:p>
        </p:txBody>
      </p:sp>
      <p:pic>
        <p:nvPicPr>
          <p:cNvPr id="7" name="Espace réservé du contenu 6"/>
          <p:cNvPicPr>
            <a:picLocks noGrp="1"/>
          </p:cNvPicPr>
          <p:nvPr>
            <p:ph sz="quarter" idx="14"/>
          </p:nvPr>
        </p:nvPicPr>
        <p:blipFill>
          <a:blip r:embed="rId2"/>
          <a:stretch>
            <a:fillRect/>
          </a:stretch>
        </p:blipFill>
        <p:spPr>
          <a:xfrm>
            <a:off x="1315300" y="1620000"/>
            <a:ext cx="15657400" cy="3506993"/>
          </a:xfrm>
          <a:prstGeom prst="rect">
            <a:avLst/>
          </a:prstGeom>
        </p:spPr>
      </p:pic>
    </p:spTree>
    <p:extLst>
      <p:ext uri="{BB962C8B-B14F-4D97-AF65-F5344CB8AC3E}">
        <p14:creationId xmlns:p14="http://schemas.microsoft.com/office/powerpoint/2010/main" val="3252341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1077950" y="4193981"/>
            <a:ext cx="7025269" cy="461665"/>
          </a:xfrm>
          <a:prstGeom prst="rect">
            <a:avLst/>
          </a:prstGeom>
          <a:noFill/>
        </p:spPr>
        <p:txBody>
          <a:bodyPr wrap="square" rtlCol="0">
            <a:spAutoFit/>
          </a:bodyPr>
          <a:lstStyle/>
          <a:p>
            <a:r>
              <a:rPr lang="fr-FR" sz="2400" b="1" dirty="0">
                <a:solidFill>
                  <a:srgbClr val="000091"/>
                </a:solidFill>
              </a:rPr>
              <a:t>Rassurer à la lumière des résultats de 2025</a:t>
            </a:r>
            <a:endParaRPr lang="fr-FR" sz="2000" b="1" dirty="0">
              <a:solidFill>
                <a:srgbClr val="000091"/>
              </a:solidFill>
            </a:endParaRPr>
          </a:p>
        </p:txBody>
      </p:sp>
      <p:sp>
        <p:nvSpPr>
          <p:cNvPr id="4" name="Espace réservé du numéro de diapositive 4"/>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40</a:t>
            </a:fld>
            <a:endParaRPr lang="fr-FR" dirty="0">
              <a:solidFill>
                <a:schemeClr val="tx1"/>
              </a:solidFill>
            </a:endParaRPr>
          </a:p>
        </p:txBody>
      </p:sp>
      <p:pic>
        <p:nvPicPr>
          <p:cNvPr id="5" name="Image 4">
            <a:extLst>
              <a:ext uri="{FF2B5EF4-FFF2-40B4-BE49-F238E27FC236}">
                <a16:creationId xmlns:a16="http://schemas.microsoft.com/office/drawing/2014/main" id="{727502A4-E7A9-46E6-8E75-661BF17B3A35}"/>
              </a:ext>
            </a:extLst>
          </p:cNvPr>
          <p:cNvPicPr>
            <a:picLocks noChangeAspect="1"/>
          </p:cNvPicPr>
          <p:nvPr/>
        </p:nvPicPr>
        <p:blipFill>
          <a:blip r:embed="rId2"/>
          <a:stretch>
            <a:fillRect/>
          </a:stretch>
        </p:blipFill>
        <p:spPr>
          <a:xfrm>
            <a:off x="289848" y="873010"/>
            <a:ext cx="8396952" cy="3429968"/>
          </a:xfrm>
          <a:prstGeom prst="rect">
            <a:avLst/>
          </a:prstGeom>
        </p:spPr>
      </p:pic>
    </p:spTree>
    <p:extLst>
      <p:ext uri="{BB962C8B-B14F-4D97-AF65-F5344CB8AC3E}">
        <p14:creationId xmlns:p14="http://schemas.microsoft.com/office/powerpoint/2010/main" val="8961276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41</a:t>
            </a:fld>
            <a:endParaRPr lang="fr-FR" dirty="0">
              <a:solidFill>
                <a:schemeClr val="tx1"/>
              </a:solidFill>
            </a:endParaRPr>
          </a:p>
        </p:txBody>
      </p:sp>
      <p:sp>
        <p:nvSpPr>
          <p:cNvPr id="5" name="Espace réservé du contenu 4">
            <a:extLst>
              <a:ext uri="{FF2B5EF4-FFF2-40B4-BE49-F238E27FC236}">
                <a16:creationId xmlns:a16="http://schemas.microsoft.com/office/drawing/2014/main" id="{A19B3AFF-0E04-4EE3-9B45-5C64A1085E04}"/>
              </a:ext>
            </a:extLst>
          </p:cNvPr>
          <p:cNvSpPr>
            <a:spLocks noGrp="1"/>
          </p:cNvSpPr>
          <p:nvPr>
            <p:ph sz="quarter" idx="14"/>
          </p:nvPr>
        </p:nvSpPr>
        <p:spPr>
          <a:xfrm>
            <a:off x="251520" y="915566"/>
            <a:ext cx="8424937" cy="3744416"/>
          </a:xfrm>
        </p:spPr>
        <p:txBody>
          <a:bodyPr/>
          <a:lstStyle/>
          <a:p>
            <a:pPr>
              <a:spcAft>
                <a:spcPts val="1200"/>
              </a:spcAft>
              <a:buFont typeface="Wingdings" panose="05000000000000000000" pitchFamily="2" charset="2"/>
              <a:buChar char="Ø"/>
            </a:pPr>
            <a:r>
              <a:rPr lang="fr-FR" sz="1600" b="1" dirty="0">
                <a:solidFill>
                  <a:schemeClr val="bg1"/>
                </a:solidFill>
                <a:highlight>
                  <a:srgbClr val="0000FF"/>
                </a:highlight>
              </a:rPr>
              <a:t>Une phase d’admission qui propose du choix et des réponses rapidement</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74 % </a:t>
            </a:r>
            <a:r>
              <a:rPr lang="fr-FR" sz="1300" dirty="0">
                <a:solidFill>
                  <a:schemeClr val="tx1"/>
                </a:solidFill>
              </a:rPr>
              <a:t>des lycéens considèrent que Parcoursup facilite l’entrée dans l’enseignement supérieur </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5,6 : </a:t>
            </a:r>
            <a:r>
              <a:rPr lang="fr-FR" sz="1300" dirty="0">
                <a:solidFill>
                  <a:schemeClr val="tx1"/>
                </a:solidFill>
              </a:rPr>
              <a:t>c'est le nombre de propositions reçues en moyenne par les 650 000 lycéens</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3,2 jours : </a:t>
            </a:r>
            <a:r>
              <a:rPr lang="fr-FR" sz="1300" dirty="0">
                <a:solidFill>
                  <a:schemeClr val="tx1"/>
                </a:solidFill>
              </a:rPr>
              <a:t>c'est le délai moyen pour recevoir sa 1ère proposition</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67,9 % </a:t>
            </a:r>
            <a:r>
              <a:rPr lang="fr-FR" sz="1300" dirty="0">
                <a:solidFill>
                  <a:schemeClr val="tx1"/>
                </a:solidFill>
              </a:rPr>
              <a:t>:  c'est la part de lycéens qui ont reçu une proposition dès le 1er jour</a:t>
            </a:r>
          </a:p>
          <a:p>
            <a:pPr marL="450850" indent="-182563" algn="just">
              <a:spcAft>
                <a:spcPts val="1800"/>
              </a:spcAft>
              <a:buFont typeface="Wingdings" panose="05000000000000000000" pitchFamily="2" charset="2"/>
              <a:buChar char="§"/>
              <a:tabLst>
                <a:tab pos="450850" algn="l"/>
              </a:tabLst>
            </a:pPr>
            <a:r>
              <a:rPr lang="fr-FR" sz="1300" b="1" dirty="0">
                <a:solidFill>
                  <a:schemeClr val="tx1"/>
                </a:solidFill>
              </a:rPr>
              <a:t>81% :  </a:t>
            </a:r>
            <a:r>
              <a:rPr lang="fr-FR" sz="1300" dirty="0">
                <a:solidFill>
                  <a:schemeClr val="tx1"/>
                </a:solidFill>
              </a:rPr>
              <a:t>c'est la part de lycéens ayant reçu au moins 1 proposition la 1ère semaine</a:t>
            </a:r>
          </a:p>
          <a:p>
            <a:pPr>
              <a:spcAft>
                <a:spcPts val="1200"/>
              </a:spcAft>
              <a:buFont typeface="Wingdings" panose="05000000000000000000" pitchFamily="2" charset="2"/>
              <a:buChar char="Ø"/>
            </a:pPr>
            <a:r>
              <a:rPr lang="fr-FR" sz="1600" b="1" dirty="0">
                <a:solidFill>
                  <a:schemeClr val="bg1"/>
                </a:solidFill>
                <a:highlight>
                  <a:srgbClr val="0000FF"/>
                </a:highlight>
              </a:rPr>
              <a:t>Des solutions pour ceux qui n’ont pas eu de réponses avant le Bac  </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83 000 : </a:t>
            </a:r>
            <a:r>
              <a:rPr lang="fr-FR" sz="1300" dirty="0">
                <a:solidFill>
                  <a:schemeClr val="tx1"/>
                </a:solidFill>
              </a:rPr>
              <a:t>c'est le nombre de candidats ayant reçu 1 proposition en phase complémentaire</a:t>
            </a:r>
          </a:p>
          <a:p>
            <a:pPr marL="450850" indent="-182563" algn="just">
              <a:spcAft>
                <a:spcPts val="1200"/>
              </a:spcAft>
              <a:buFont typeface="Wingdings" panose="05000000000000000000" pitchFamily="2" charset="2"/>
              <a:buChar char="§"/>
              <a:tabLst>
                <a:tab pos="450850" algn="l"/>
              </a:tabLst>
            </a:pPr>
            <a:r>
              <a:rPr lang="fr-FR" sz="1300" b="1" dirty="0">
                <a:solidFill>
                  <a:schemeClr val="tx1"/>
                </a:solidFill>
              </a:rPr>
              <a:t>38 : </a:t>
            </a:r>
            <a:r>
              <a:rPr lang="fr-FR" sz="1300" dirty="0">
                <a:solidFill>
                  <a:schemeClr val="tx1"/>
                </a:solidFill>
              </a:rPr>
              <a:t>c'est le nombre de lycéens qui n’avaient pas eu de solution fin septembre 2025  parmi les 22 000 candidats accompagnés en CAES</a:t>
            </a:r>
          </a:p>
          <a:p>
            <a:pPr marL="176213" algn="just">
              <a:spcAft>
                <a:spcPts val="1200"/>
              </a:spcAft>
              <a:tabLst>
                <a:tab pos="450850" algn="l"/>
              </a:tabLst>
            </a:pPr>
            <a:r>
              <a:rPr lang="fr-FR" sz="700" u="sng" dirty="0">
                <a:solidFill>
                  <a:schemeClr val="tx1"/>
                </a:solidFill>
              </a:rPr>
              <a:t>Sources</a:t>
            </a:r>
            <a:r>
              <a:rPr lang="fr-FR" sz="700" dirty="0">
                <a:solidFill>
                  <a:schemeClr val="tx1"/>
                </a:solidFill>
              </a:rPr>
              <a:t> : bilan Parcoursup 2025 ; baromètre Parcoursup 2025 ; note flash SIES « </a:t>
            </a:r>
            <a:r>
              <a:rPr lang="fr-FR" sz="700" i="1" dirty="0">
                <a:solidFill>
                  <a:schemeClr val="tx1"/>
                </a:solidFill>
              </a:rPr>
              <a:t>Parcoursup 2025 : les propositions d’admission dans l’enseignement supérieur »</a:t>
            </a:r>
            <a:endParaRPr lang="fr-FR" sz="700" dirty="0">
              <a:solidFill>
                <a:schemeClr val="tx1"/>
              </a:solidFill>
            </a:endParaRPr>
          </a:p>
          <a:p>
            <a:pPr marL="285750" indent="-285750">
              <a:spcAft>
                <a:spcPts val="1200"/>
              </a:spcAft>
              <a:buFont typeface="Wingdings" panose="05000000000000000000" pitchFamily="2" charset="2"/>
              <a:buChar char="Ø"/>
            </a:pPr>
            <a:endParaRPr lang="fr-FR" sz="1800" b="1" dirty="0">
              <a:solidFill>
                <a:srgbClr val="F28E65"/>
              </a:solidFill>
              <a:latin typeface="Marianne" panose="02000000000000000000" pitchFamily="2" charset="0"/>
            </a:endParaRPr>
          </a:p>
        </p:txBody>
      </p:sp>
      <p:pic>
        <p:nvPicPr>
          <p:cNvPr id="8" name="Image 7">
            <a:extLst>
              <a:ext uri="{FF2B5EF4-FFF2-40B4-BE49-F238E27FC236}">
                <a16:creationId xmlns:a16="http://schemas.microsoft.com/office/drawing/2014/main" id="{6D55D269-AA2C-4778-93F3-DD8C4C22435C}"/>
              </a:ext>
            </a:extLst>
          </p:cNvPr>
          <p:cNvPicPr/>
          <p:nvPr/>
        </p:nvPicPr>
        <p:blipFill>
          <a:blip r:embed="rId2"/>
          <a:stretch>
            <a:fillRect/>
          </a:stretch>
        </p:blipFill>
        <p:spPr>
          <a:xfrm>
            <a:off x="7254940" y="1563638"/>
            <a:ext cx="1421517" cy="1999367"/>
          </a:xfrm>
          <a:prstGeom prst="rect">
            <a:avLst/>
          </a:prstGeom>
          <a:ln>
            <a:solidFill>
              <a:schemeClr val="bg1">
                <a:lumMod val="95000"/>
              </a:schemeClr>
            </a:solidFill>
          </a:ln>
        </p:spPr>
      </p:pic>
      <p:pic>
        <p:nvPicPr>
          <p:cNvPr id="9" name="Graphique 13" descr="Index pointant vers la droite vu du côté du dos de la main">
            <a:extLst>
              <a:ext uri="{FF2B5EF4-FFF2-40B4-BE49-F238E27FC236}">
                <a16:creationId xmlns:a16="http://schemas.microsoft.com/office/drawing/2014/main" id="{074BE8D7-53F6-492A-8A1F-F4EDF880BF61}"/>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6588224" y="2203320"/>
            <a:ext cx="360001" cy="360001"/>
          </a:xfrm>
          <a:prstGeom prst="rect">
            <a:avLst/>
          </a:prstGeom>
        </p:spPr>
      </p:pic>
      <p:sp>
        <p:nvSpPr>
          <p:cNvPr id="10" name="Rectangle à coins arrondis 9"/>
          <p:cNvSpPr/>
          <p:nvPr/>
        </p:nvSpPr>
        <p:spPr>
          <a:xfrm>
            <a:off x="3702816" y="152067"/>
            <a:ext cx="4973641" cy="540000"/>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Des éléments de bilan 2025 qui rassurent</a:t>
            </a:r>
            <a:endParaRPr lang="fr-FR" sz="1400" b="1" kern="0" dirty="0">
              <a:solidFill>
                <a:srgbClr val="000091"/>
              </a:solidFill>
              <a:latin typeface="Arial"/>
            </a:endParaRPr>
          </a:p>
        </p:txBody>
      </p:sp>
    </p:spTree>
    <p:extLst>
      <p:ext uri="{BB962C8B-B14F-4D97-AF65-F5344CB8AC3E}">
        <p14:creationId xmlns:p14="http://schemas.microsoft.com/office/powerpoint/2010/main" val="3993477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63205" y="1752600"/>
            <a:ext cx="2656245" cy="1905000"/>
          </a:xfrm>
        </p:spPr>
        <p:txBody>
          <a:bodyPr/>
          <a:lstStyle/>
          <a:p>
            <a:pPr marL="0" indent="0">
              <a:buNone/>
            </a:pPr>
            <a:r>
              <a:rPr lang="fr-FR" sz="2800" dirty="0"/>
              <a:t>Étape 3 : consulter les réponses des formations et faire ses choix </a:t>
            </a:r>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solidFill>
                  <a:schemeClr val="tx1"/>
                </a:solidFill>
              </a:rPr>
              <a:pPr/>
              <a:t>42</a:t>
            </a:fld>
            <a:endParaRPr lang="fr-FR" dirty="0">
              <a:solidFill>
                <a:schemeClr val="tx1"/>
              </a:solidFill>
            </a:endParaRP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3398064" y="1447800"/>
            <a:ext cx="4897572" cy="2055161"/>
          </a:xfrm>
        </p:spPr>
      </p:pic>
    </p:spTree>
    <p:extLst>
      <p:ext uri="{BB962C8B-B14F-4D97-AF65-F5344CB8AC3E}">
        <p14:creationId xmlns:p14="http://schemas.microsoft.com/office/powerpoint/2010/main" val="35241040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19/01/2026</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43</a:t>
            </a:fld>
            <a:endParaRPr lang="fr-FR" dirty="0">
              <a:solidFill>
                <a:schemeClr val="bg1"/>
              </a:solidFill>
            </a:endParaRPr>
          </a:p>
        </p:txBody>
      </p:sp>
      <p:graphicFrame>
        <p:nvGraphicFramePr>
          <p:cNvPr id="2" name="Objet 1"/>
          <p:cNvGraphicFramePr>
            <a:graphicFrameLocks noChangeAspect="1"/>
          </p:cNvGraphicFramePr>
          <p:nvPr>
            <p:extLst>
              <p:ext uri="{D42A27DB-BD31-4B8C-83A1-F6EECF244321}">
                <p14:modId xmlns:p14="http://schemas.microsoft.com/office/powerpoint/2010/main" val="3284878020"/>
              </p:ext>
            </p:extLst>
          </p:nvPr>
        </p:nvGraphicFramePr>
        <p:xfrm>
          <a:off x="0" y="0"/>
          <a:ext cx="9144000" cy="5143500"/>
        </p:xfrm>
        <a:graphic>
          <a:graphicData uri="http://schemas.openxmlformats.org/presentationml/2006/ole">
            <mc:AlternateContent xmlns:mc="http://schemas.openxmlformats.org/markup-compatibility/2006">
              <mc:Choice xmlns:v="urn:schemas-microsoft-com:vml" Requires="v">
                <p:oleObj spid="_x0000_s2066" r:id="rId3" imgW="30073963" imgH="16889245" progId="">
                  <p:embed/>
                </p:oleObj>
              </mc:Choice>
              <mc:Fallback>
                <p:oleObj r:id="rId3" imgW="30073963" imgH="16889245" progId="">
                  <p:embed/>
                  <p:pic>
                    <p:nvPicPr>
                      <p:cNvPr id="0" name=""/>
                      <p:cNvPicPr/>
                      <p:nvPr/>
                    </p:nvPicPr>
                    <p:blipFill>
                      <a:blip r:embed="rId4"/>
                      <a:stretch>
                        <a:fillRect/>
                      </a:stretch>
                    </p:blipFill>
                    <p:spPr>
                      <a:xfrm>
                        <a:off x="0" y="0"/>
                        <a:ext cx="9144000" cy="5143500"/>
                      </a:xfrm>
                      <a:prstGeom prst="rect">
                        <a:avLst/>
                      </a:prstGeom>
                    </p:spPr>
                  </p:pic>
                </p:oleObj>
              </mc:Fallback>
            </mc:AlternateContent>
          </a:graphicData>
        </a:graphic>
      </p:graphicFrame>
    </p:spTree>
    <p:extLst>
      <p:ext uri="{BB962C8B-B14F-4D97-AF65-F5344CB8AC3E}">
        <p14:creationId xmlns:p14="http://schemas.microsoft.com/office/powerpoint/2010/main" val="32725905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space réservé du contenu 2"/>
          <p:cNvSpPr>
            <a:spLocks noGrp="1"/>
          </p:cNvSpPr>
          <p:nvPr>
            <p:ph sz="quarter" idx="4294967295"/>
          </p:nvPr>
        </p:nvSpPr>
        <p:spPr>
          <a:xfrm>
            <a:off x="387350" y="908050"/>
            <a:ext cx="8226585" cy="3875450"/>
          </a:xfrm>
        </p:spPr>
        <p:txBody>
          <a:bodyPr>
            <a:noAutofit/>
          </a:bodyPr>
          <a:lstStyle/>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Prenez connaissance du calendrier 2026, </a:t>
            </a:r>
            <a:r>
              <a:rPr lang="fr-FR" sz="1200" dirty="0">
                <a:solidFill>
                  <a:schemeClr val="tx1"/>
                </a:solidFill>
              </a:rPr>
              <a:t>des modalités de fonctionnement de la plateforme et des vidéos tutos pour vous familiariser avec la procédure ; utilisez les outils Parcoursup pour échanger, vous exercer (Quiz ; Règles d’or ; FAQ ; Simulateur d’admission ; Site d’entrainement de la phase d’admission</a:t>
            </a:r>
            <a:r>
              <a:rPr lang="fr-FR" sz="1200" dirty="0" smtClean="0">
                <a:solidFill>
                  <a:schemeClr val="tx1"/>
                </a:solidFill>
              </a:rPr>
              <a:t>).</a:t>
            </a:r>
            <a:br>
              <a:rPr lang="fr-FR" sz="1200" dirty="0" smtClean="0">
                <a:solidFill>
                  <a:schemeClr val="tx1"/>
                </a:solidFill>
              </a:rPr>
            </a:br>
            <a:endParaRPr lang="fr-FR" sz="400" dirty="0" smtClean="0">
              <a:solidFill>
                <a:schemeClr val="tx1"/>
              </a:solidFill>
            </a:endParaRPr>
          </a:p>
          <a:p>
            <a:pPr marL="342900" indent="-342900" defTabSz="457200">
              <a:spcBef>
                <a:spcPct val="20000"/>
              </a:spcBef>
              <a:spcAft>
                <a:spcPts val="0"/>
              </a:spcAft>
              <a:buClr>
                <a:srgbClr val="000091"/>
              </a:buClr>
              <a:buSzPct val="100000"/>
              <a:buFont typeface="+mj-lt"/>
              <a:buAutoNum type="arabicPeriod"/>
            </a:pPr>
            <a:r>
              <a:rPr lang="fr-FR" sz="1400" b="1" dirty="0" smtClean="0">
                <a:ea typeface="+mj-ea"/>
                <a:cs typeface="+mj-cs"/>
              </a:rPr>
              <a:t>Anticipez, n’attendez pas la dernière minute</a:t>
            </a:r>
            <a:r>
              <a:rPr lang="fr-FR" sz="1400" dirty="0" smtClean="0">
                <a:solidFill>
                  <a:schemeClr val="tx1"/>
                </a:solidFill>
                <a:highlight>
                  <a:srgbClr val="0000FF"/>
                </a:highlight>
              </a:rPr>
              <a:t/>
            </a:r>
            <a:br>
              <a:rPr lang="fr-FR" sz="1400" dirty="0" smtClean="0">
                <a:solidFill>
                  <a:schemeClr val="tx1"/>
                </a:solidFill>
                <a:highlight>
                  <a:srgbClr val="0000FF"/>
                </a:highlight>
              </a:rPr>
            </a:br>
            <a:r>
              <a:rPr lang="fr-FR" sz="1200" dirty="0" smtClean="0">
                <a:solidFill>
                  <a:schemeClr val="tx1"/>
                </a:solidFill>
              </a:rPr>
              <a:t>Anticipez au lycée pour construire votre projet d’orientation progressivement (avec </a:t>
            </a:r>
            <a:r>
              <a:rPr lang="fr-FR" sz="1200" b="1" dirty="0" err="1" smtClean="0">
                <a:solidFill>
                  <a:schemeClr val="tx1"/>
                </a:solidFill>
              </a:rPr>
              <a:t>MonProjetSup</a:t>
            </a:r>
            <a:r>
              <a:rPr lang="fr-FR" sz="1200" dirty="0" smtClean="0">
                <a:solidFill>
                  <a:schemeClr val="tx1"/>
                </a:solidFill>
              </a:rPr>
              <a:t> sur la plateforme </a:t>
            </a:r>
            <a:r>
              <a:rPr lang="fr-FR" sz="1200" dirty="0" err="1" smtClean="0">
                <a:solidFill>
                  <a:schemeClr val="tx1"/>
                </a:solidFill>
              </a:rPr>
              <a:t>Avenir-s</a:t>
            </a:r>
            <a:r>
              <a:rPr lang="fr-FR" sz="1200" dirty="0" smtClean="0">
                <a:solidFill>
                  <a:schemeClr val="tx1"/>
                </a:solidFill>
              </a:rPr>
              <a:t> ; la possibilité d’ouvrir un compte Parcoursup dès la 2nde), et explorez la carte des formations, comparez les formations entre elles, etc.</a:t>
            </a:r>
            <a:br>
              <a:rPr lang="fr-FR" sz="1200" dirty="0" smtClean="0">
                <a:solidFill>
                  <a:schemeClr val="tx1"/>
                </a:solidFill>
              </a:rPr>
            </a:br>
            <a:r>
              <a:rPr lang="fr-FR" sz="1200" dirty="0" smtClean="0">
                <a:solidFill>
                  <a:schemeClr val="tx1"/>
                </a:solidFill>
              </a:rPr>
              <a:t>Posez-vous les questions utiles sur l’établissement qui vous intéresse.</a:t>
            </a:r>
            <a:br>
              <a:rPr lang="fr-FR" sz="1200" dirty="0" smtClean="0">
                <a:solidFill>
                  <a:schemeClr val="tx1"/>
                </a:solidFill>
              </a:rPr>
            </a:br>
            <a:endParaRPr lang="fr-FR" sz="400" dirty="0" smtClean="0">
              <a:solidFill>
                <a:schemeClr val="tx1"/>
              </a:solidFill>
            </a:endParaRPr>
          </a:p>
          <a:p>
            <a:pPr marL="342900" indent="-342900" defTabSz="457200">
              <a:spcBef>
                <a:spcPct val="20000"/>
              </a:spcBef>
              <a:spcAft>
                <a:spcPts val="0"/>
              </a:spcAft>
              <a:buClr>
                <a:srgbClr val="000091"/>
              </a:buClr>
              <a:buSzPct val="100000"/>
              <a:buFont typeface="+mj-lt"/>
              <a:buAutoNum type="arabicPeriod"/>
            </a:pPr>
            <a:r>
              <a:rPr lang="fr-FR" sz="1400" b="1" dirty="0" smtClean="0">
                <a:ea typeface="+mj-ea"/>
                <a:cs typeface="+mj-cs"/>
              </a:rPr>
              <a:t>Faites </a:t>
            </a:r>
            <a:r>
              <a:rPr lang="fr-FR" sz="1400" b="1" dirty="0">
                <a:ea typeface="+mj-ea"/>
                <a:cs typeface="+mj-cs"/>
              </a:rPr>
              <a:t>des vœux pour des formations qui vous intéressent, ne vous autocensurez pas, pensez à diversifier vos vœux et évitez de ne formuler qu’un seul </a:t>
            </a:r>
            <a:r>
              <a:rPr lang="fr-FR" sz="1400" b="1" dirty="0" smtClean="0">
                <a:ea typeface="+mj-ea"/>
                <a:cs typeface="+mj-cs"/>
              </a:rPr>
              <a:t>vœu</a:t>
            </a:r>
            <a:br>
              <a:rPr lang="fr-FR" sz="1400" b="1" dirty="0" smtClean="0">
                <a:ea typeface="+mj-ea"/>
                <a:cs typeface="+mj-cs"/>
              </a:rPr>
            </a:br>
            <a:endParaRPr lang="fr-FR" sz="400" b="1" dirty="0">
              <a:ea typeface="+mj-ea"/>
              <a:cs typeface="+mj-cs"/>
            </a:endParaRPr>
          </a:p>
          <a:p>
            <a:pPr marL="342900" indent="-342900" algn="just" defTabSz="457200">
              <a:spcBef>
                <a:spcPct val="20000"/>
              </a:spcBef>
              <a:spcAft>
                <a:spcPts val="0"/>
              </a:spcAft>
              <a:buClr>
                <a:srgbClr val="000091"/>
              </a:buClr>
              <a:buSzPct val="100000"/>
              <a:buFont typeface="+mj-lt"/>
              <a:buAutoNum type="arabicPeriod"/>
            </a:pPr>
            <a:r>
              <a:rPr lang="fr-FR" sz="1400" b="1" dirty="0" smtClean="0">
                <a:ea typeface="+mj-ea"/>
                <a:cs typeface="+mj-cs"/>
              </a:rPr>
              <a:t>Ne </a:t>
            </a:r>
            <a:r>
              <a:rPr lang="fr-FR" sz="1400" b="1" dirty="0">
                <a:ea typeface="+mj-ea"/>
                <a:cs typeface="+mj-cs"/>
              </a:rPr>
              <a:t>restez pas seuls avec vos questions </a:t>
            </a:r>
            <a:r>
              <a:rPr lang="fr-FR" sz="1200" dirty="0">
                <a:solidFill>
                  <a:schemeClr val="tx1"/>
                </a:solidFill>
              </a:rPr>
              <a:t>: échangez au lycée et profitez des rencontres avec les enseignants et étudiants du </a:t>
            </a:r>
            <a:r>
              <a:rPr lang="fr-FR" sz="1200" dirty="0" smtClean="0">
                <a:solidFill>
                  <a:schemeClr val="tx1"/>
                </a:solidFill>
              </a:rPr>
              <a:t>supérieur, des </a:t>
            </a:r>
            <a:r>
              <a:rPr lang="fr-FR" sz="1200" dirty="0">
                <a:solidFill>
                  <a:schemeClr val="tx1"/>
                </a:solidFill>
              </a:rPr>
              <a:t>Lives Parcoursup, journées portes ouvertes, étudiants ambassadeurs</a:t>
            </a:r>
            <a:r>
              <a:rPr lang="fr-FR" sz="1200" dirty="0" smtClean="0">
                <a:solidFill>
                  <a:schemeClr val="tx1"/>
                </a:solidFill>
              </a:rPr>
              <a:t>.</a:t>
            </a:r>
            <a:br>
              <a:rPr lang="fr-FR" sz="1200" dirty="0" smtClean="0">
                <a:solidFill>
                  <a:schemeClr val="tx1"/>
                </a:solidFill>
              </a:rPr>
            </a:br>
            <a:endParaRPr lang="fr-FR" sz="400" b="1" dirty="0">
              <a:ea typeface="+mj-ea"/>
              <a:cs typeface="+mj-cs"/>
            </a:endParaRPr>
          </a:p>
          <a:p>
            <a:pPr marL="342900" indent="-342900" algn="just" defTabSz="457200">
              <a:spcBef>
                <a:spcPct val="20000"/>
              </a:spcBef>
              <a:spcAft>
                <a:spcPts val="0"/>
              </a:spcAft>
              <a:buClr>
                <a:srgbClr val="000091"/>
              </a:buClr>
              <a:buSzPct val="100000"/>
              <a:buFont typeface="+mj-lt"/>
              <a:buAutoNum type="arabicPeriod"/>
            </a:pPr>
            <a:r>
              <a:rPr lang="fr-FR" sz="1400" b="1" dirty="0">
                <a:ea typeface="+mj-ea"/>
                <a:cs typeface="+mj-cs"/>
              </a:rPr>
              <a:t>Préparez vous à choisir : </a:t>
            </a:r>
            <a:r>
              <a:rPr lang="fr-FR" sz="1200" dirty="0">
                <a:solidFill>
                  <a:schemeClr val="tx1"/>
                </a:solidFill>
              </a:rPr>
              <a:t>la phase d’admission va vite, vous devrez répondre aux propositions … alors préparez-vous à faire un choix</a:t>
            </a:r>
            <a:r>
              <a:rPr lang="fr-FR" sz="1200" dirty="0" smtClean="0">
                <a:solidFill>
                  <a:schemeClr val="tx1"/>
                </a:solidFill>
              </a:rPr>
              <a:t>.</a:t>
            </a:r>
          </a:p>
          <a:p>
            <a:pPr marL="342900" indent="-342900" algn="just" defTabSz="457200">
              <a:spcBef>
                <a:spcPct val="20000"/>
              </a:spcBef>
              <a:spcAft>
                <a:spcPts val="0"/>
              </a:spcAft>
              <a:buClr>
                <a:srgbClr val="000091"/>
              </a:buClr>
              <a:buSzPct val="100000"/>
              <a:buFont typeface="+mj-lt"/>
              <a:buAutoNum type="arabicPeriod"/>
            </a:pPr>
            <a:endParaRPr lang="fr-FR" sz="1200" dirty="0">
              <a:solidFill>
                <a:srgbClr val="000091"/>
              </a:solidFill>
            </a:endParaRPr>
          </a:p>
          <a:p>
            <a:pPr marL="269875" algn="just" defTabSz="457200">
              <a:spcBef>
                <a:spcPts val="600"/>
              </a:spcBef>
              <a:spcAft>
                <a:spcPts val="0"/>
              </a:spcAft>
              <a:buClr>
                <a:srgbClr val="FF0000"/>
              </a:buClr>
              <a:buSzPct val="100000"/>
            </a:pPr>
            <a:r>
              <a:rPr lang="fr-FR" sz="1300" b="1" dirty="0">
                <a:solidFill>
                  <a:srgbClr val="000091"/>
                </a:solidFill>
              </a:rPr>
              <a:t>Mais rassurez-vous, Parcoursup n’est qu’une première </a:t>
            </a:r>
            <a:r>
              <a:rPr lang="fr-FR" sz="1300" b="1" dirty="0" smtClean="0">
                <a:solidFill>
                  <a:srgbClr val="000091"/>
                </a:solidFill>
              </a:rPr>
              <a:t>étape</a:t>
            </a:r>
            <a:r>
              <a:rPr lang="fr-FR" sz="1300" dirty="0" smtClean="0">
                <a:solidFill>
                  <a:srgbClr val="000091"/>
                </a:solidFill>
              </a:rPr>
              <a:t>, </a:t>
            </a:r>
            <a:r>
              <a:rPr lang="fr-FR" sz="1300" b="1" dirty="0" smtClean="0">
                <a:solidFill>
                  <a:srgbClr val="000091"/>
                </a:solidFill>
              </a:rPr>
              <a:t>vous </a:t>
            </a:r>
            <a:r>
              <a:rPr lang="fr-FR" sz="1300" b="1" dirty="0">
                <a:solidFill>
                  <a:srgbClr val="000091"/>
                </a:solidFill>
              </a:rPr>
              <a:t>avez le droit de vous réorienter !</a:t>
            </a:r>
          </a:p>
          <a:p>
            <a:pPr marL="285750" indent="-285750" defTabSz="457200">
              <a:spcBef>
                <a:spcPct val="20000"/>
              </a:spcBef>
              <a:spcAft>
                <a:spcPts val="0"/>
              </a:spcAft>
              <a:buClr>
                <a:srgbClr val="FF0000"/>
              </a:buClr>
              <a:buSzPct val="100000"/>
              <a:buFont typeface="Courier New" panose="02070309020205020404" pitchFamily="49" charset="0"/>
              <a:buChar char="o"/>
            </a:pPr>
            <a:endParaRPr lang="fr-FR" sz="1400" b="1" dirty="0">
              <a:solidFill>
                <a:schemeClr val="tx1"/>
              </a:solidFill>
              <a:highlight>
                <a:srgbClr val="0000FF"/>
              </a:highlight>
            </a:endParaRP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44</a:t>
            </a:fld>
            <a:endParaRPr lang="fr-FR" dirty="0">
              <a:solidFill>
                <a:schemeClr val="tx1"/>
              </a:solidFill>
            </a:endParaRPr>
          </a:p>
        </p:txBody>
      </p:sp>
      <p:sp>
        <p:nvSpPr>
          <p:cNvPr id="7" name="Rectangle à coins arrondis 6"/>
          <p:cNvSpPr/>
          <p:nvPr/>
        </p:nvSpPr>
        <p:spPr>
          <a:xfrm>
            <a:off x="4121666" y="204850"/>
            <a:ext cx="4492269" cy="417716"/>
          </a:xfrm>
          <a:prstGeom prst="roundRect">
            <a:avLst/>
          </a:prstGeom>
          <a:solidFill>
            <a:srgbClr val="FF9575">
              <a:alpha val="69804"/>
            </a:srgbClr>
          </a:solidFill>
          <a:ln w="12700" cap="flat" cmpd="sng" algn="ctr">
            <a:solidFill>
              <a:srgbClr val="FF9575"/>
            </a:solidFill>
            <a:prstDash val="solid"/>
          </a:ln>
          <a:effectLst/>
        </p:spPr>
        <p:txBody>
          <a:bodyPr rtlCol="0" anchor="ctr"/>
          <a:lstStyle/>
          <a:p>
            <a:pPr algn="ctr"/>
            <a:r>
              <a:rPr lang="fr-FR" sz="1400" b="1" kern="0" dirty="0" smtClean="0">
                <a:solidFill>
                  <a:srgbClr val="000091"/>
                </a:solidFill>
                <a:latin typeface="Arial"/>
              </a:rPr>
              <a:t>5 conseils pour aborder sereinement Parcoursup</a:t>
            </a:r>
            <a:endParaRPr lang="fr-FR" sz="1400" b="1" kern="0" dirty="0">
              <a:solidFill>
                <a:srgbClr val="000091"/>
              </a:solidFill>
              <a:latin typeface="Arial"/>
            </a:endParaRPr>
          </a:p>
        </p:txBody>
      </p:sp>
    </p:spTree>
    <p:extLst>
      <p:ext uri="{BB962C8B-B14F-4D97-AF65-F5344CB8AC3E}">
        <p14:creationId xmlns:p14="http://schemas.microsoft.com/office/powerpoint/2010/main" val="16255246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10773" y="1347614"/>
            <a:ext cx="8298792" cy="3024336"/>
          </a:xfrm>
        </p:spPr>
        <p:txBody>
          <a:bodyPr>
            <a:normAutofit fontScale="85000" lnSpcReduction="20000"/>
          </a:bodyPr>
          <a:lstStyle/>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numéro vert </a:t>
            </a:r>
            <a:r>
              <a:rPr lang="fr-FR" sz="2000" dirty="0">
                <a:solidFill>
                  <a:schemeClr val="accent1"/>
                </a:solidFill>
              </a:rPr>
              <a:t> </a:t>
            </a:r>
            <a:r>
              <a:rPr lang="fr-FR" sz="2000" b="1" dirty="0">
                <a:solidFill>
                  <a:schemeClr val="tx2"/>
                </a:solidFill>
              </a:rPr>
              <a:t>0 800 400 070 </a:t>
            </a:r>
            <a:br>
              <a:rPr lang="fr-FR" sz="2000" b="1" dirty="0">
                <a:solidFill>
                  <a:schemeClr val="tx2"/>
                </a:solidFill>
              </a:rPr>
            </a:br>
            <a:r>
              <a:rPr lang="fr-FR" sz="1200" i="1" dirty="0">
                <a:solidFill>
                  <a:schemeClr val="tx1"/>
                </a:solidFill>
              </a:rPr>
              <a:t>(en complément du numéro vert accessible depuis l’Outre-mer et l’étranger, des numéros spécifiques pour l’Outre-mer indiqués sur le site parcoursup.gouv.fr)</a:t>
            </a:r>
            <a:r>
              <a:rPr lang="fr-FR" sz="1200" i="1" dirty="0">
                <a:solidFill>
                  <a:schemeClr val="accent1"/>
                </a:solidFill>
              </a:rPr>
              <a:t/>
            </a:r>
            <a:br>
              <a:rPr lang="fr-FR" sz="1200" i="1" dirty="0">
                <a:solidFill>
                  <a:schemeClr val="accent1"/>
                </a:solidFill>
              </a:rPr>
            </a:br>
            <a:endParaRPr lang="fr-FR" sz="1200" i="1"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La messagerie contact </a:t>
            </a:r>
            <a:r>
              <a:rPr lang="fr-FR" sz="1600" dirty="0">
                <a:solidFill>
                  <a:schemeClr val="accent1"/>
                </a:solidFill>
              </a:rPr>
              <a:t> </a:t>
            </a:r>
            <a:r>
              <a:rPr lang="fr-FR" sz="1600" dirty="0">
                <a:solidFill>
                  <a:schemeClr val="tx1"/>
                </a:solidFill>
              </a:rPr>
              <a:t>depuis le dossier Parcoursup</a:t>
            </a:r>
            <a:r>
              <a:rPr lang="fr-FR" sz="1600" dirty="0">
                <a:solidFill>
                  <a:schemeClr val="accent1"/>
                </a:solidFill>
              </a:rPr>
              <a:t/>
            </a:r>
            <a:br>
              <a:rPr lang="fr-FR" sz="1600" dirty="0">
                <a:solidFill>
                  <a:schemeClr val="accent1"/>
                </a:solidFill>
              </a:rPr>
            </a:b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Les réseaux sociaux (Instagram, X, Facebook, </a:t>
            </a:r>
            <a:r>
              <a:rPr lang="fr-FR" sz="1600" b="1" dirty="0" err="1">
                <a:solidFill>
                  <a:schemeClr val="bg1"/>
                </a:solidFill>
                <a:highlight>
                  <a:srgbClr val="0000FF"/>
                </a:highlight>
              </a:rPr>
              <a:t>TikTok</a:t>
            </a:r>
            <a:r>
              <a:rPr lang="fr-FR" sz="1600" b="1" dirty="0">
                <a:solidFill>
                  <a:schemeClr val="bg1"/>
                </a:solidFill>
                <a:highlight>
                  <a:srgbClr val="0000FF"/>
                </a:highlight>
              </a:rPr>
              <a:t>, </a:t>
            </a:r>
            <a:r>
              <a:rPr lang="fr-FR" sz="1600" b="1" dirty="0" err="1">
                <a:solidFill>
                  <a:schemeClr val="bg1"/>
                </a:solidFill>
                <a:highlight>
                  <a:srgbClr val="0000FF"/>
                </a:highlight>
              </a:rPr>
              <a:t>Linkedin</a:t>
            </a:r>
            <a:r>
              <a:rPr lang="fr-FR" sz="1600" b="1" dirty="0">
                <a:solidFill>
                  <a:schemeClr val="bg1"/>
                </a:solidFill>
                <a:highlight>
                  <a:srgbClr val="0000FF"/>
                </a:highlight>
              </a:rPr>
              <a:t>, </a:t>
            </a:r>
            <a:r>
              <a:rPr lang="fr-FR" sz="1600" b="1" dirty="0" err="1">
                <a:solidFill>
                  <a:schemeClr val="bg1"/>
                </a:solidFill>
                <a:highlight>
                  <a:srgbClr val="0000FF"/>
                </a:highlight>
              </a:rPr>
              <a:t>Youtube</a:t>
            </a:r>
            <a:r>
              <a:rPr lang="fr-FR" sz="1600" b="1" dirty="0">
                <a:solidFill>
                  <a:schemeClr val="bg1"/>
                </a:solidFill>
                <a:highlight>
                  <a:srgbClr val="0000FF"/>
                </a:highlight>
              </a:rPr>
              <a:t>)</a:t>
            </a:r>
            <a:r>
              <a:rPr lang="fr-FR" sz="1600" dirty="0">
                <a:solidFill>
                  <a:schemeClr val="accent1"/>
                </a:solidFill>
              </a:rPr>
              <a:t> </a:t>
            </a:r>
            <a:r>
              <a:rPr lang="fr-FR" sz="1600" dirty="0">
                <a:solidFill>
                  <a:schemeClr val="tx1"/>
                </a:solidFill>
              </a:rPr>
              <a:t>pour suivre l’actualité de Parcoursup et recevoir des conseils</a:t>
            </a:r>
          </a:p>
          <a:p>
            <a:pPr marL="285750" lvl="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Le canal d’actualité Parcoursup info sur </a:t>
            </a:r>
            <a:r>
              <a:rPr lang="fr-FR" sz="1600" b="1" dirty="0" err="1">
                <a:solidFill>
                  <a:schemeClr val="bg1"/>
                </a:solidFill>
                <a:highlight>
                  <a:srgbClr val="0000FF"/>
                </a:highlight>
              </a:rPr>
              <a:t>Whatsapp</a:t>
            </a:r>
            <a:r>
              <a:rPr lang="fr-FR" sz="1600" dirty="0">
                <a:solidFill>
                  <a:schemeClr val="accent1"/>
                </a:solidFill>
              </a:rPr>
              <a:t> </a:t>
            </a:r>
            <a:r>
              <a:rPr lang="fr-FR" sz="1600" dirty="0">
                <a:solidFill>
                  <a:schemeClr val="tx1"/>
                </a:solidFill>
              </a:rPr>
              <a:t>pour être informés des dates clés, des informations pratiques et des outils essentiels pour réussir son orientation post bac. </a:t>
            </a:r>
          </a:p>
          <a:p>
            <a:pPr marL="268288" defTabSz="457200">
              <a:spcBef>
                <a:spcPct val="20000"/>
              </a:spcBef>
              <a:spcAft>
                <a:spcPts val="0"/>
              </a:spcAft>
              <a:buClr>
                <a:schemeClr val="tx2"/>
              </a:buClr>
              <a:buSzPct val="100000"/>
            </a:pPr>
            <a:r>
              <a:rPr lang="fr-FR" sz="1500" i="1" dirty="0">
                <a:solidFill>
                  <a:schemeClr val="tx1"/>
                </a:solidFill>
              </a:rPr>
              <a:t>Pensez à activer les notifications pour recevoir toutes les informations. </a:t>
            </a:r>
          </a:p>
          <a:p>
            <a:pPr marL="285750" indent="-285750" defTabSz="457200">
              <a:spcBef>
                <a:spcPct val="20000"/>
              </a:spcBef>
              <a:spcAft>
                <a:spcPts val="0"/>
              </a:spcAft>
              <a:buClr>
                <a:schemeClr val="tx2"/>
              </a:buClr>
              <a:buSzPct val="100000"/>
              <a:buFont typeface="Wingdings" panose="05000000000000000000" pitchFamily="2" charset="2"/>
              <a:buChar char="§"/>
            </a:pPr>
            <a:endParaRPr lang="fr-FR" sz="1600" dirty="0">
              <a:solidFill>
                <a:schemeClr val="accent1"/>
              </a:solidFill>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Des tutos vidéos, des quiz et une FAQ très riche (avec un moteur de recherche intégré)</a:t>
            </a:r>
            <a:r>
              <a:rPr lang="fr-FR" sz="1600" b="1" dirty="0">
                <a:solidFill>
                  <a:schemeClr val="accent1"/>
                </a:solidFill>
                <a:highlight>
                  <a:srgbClr val="FFFF00"/>
                </a:highlight>
              </a:rPr>
              <a:t/>
            </a:r>
            <a:br>
              <a:rPr lang="fr-FR" sz="1600" b="1" dirty="0">
                <a:solidFill>
                  <a:schemeClr val="accent1"/>
                </a:solidFill>
                <a:highlight>
                  <a:srgbClr val="FFFF00"/>
                </a:highlight>
              </a:rPr>
            </a:br>
            <a:endParaRPr lang="fr-FR" sz="1600" b="1" dirty="0">
              <a:solidFill>
                <a:schemeClr val="accent1"/>
              </a:solidFill>
              <a:highlight>
                <a:srgbClr val="FFFF00"/>
              </a:highlight>
            </a:endParaRPr>
          </a:p>
          <a:p>
            <a:pPr marL="285750" lvl="0" indent="-285750" defTabSz="457200">
              <a:spcBef>
                <a:spcPct val="20000"/>
              </a:spcBef>
              <a:spcAft>
                <a:spcPts val="0"/>
              </a:spcAft>
              <a:buClr>
                <a:schemeClr val="tx2"/>
              </a:buClr>
              <a:buSzPct val="100000"/>
              <a:buFont typeface="Wingdings" panose="05000000000000000000" pitchFamily="2" charset="2"/>
              <a:buChar char="§"/>
            </a:pPr>
            <a:r>
              <a:rPr lang="fr-FR" sz="1600" b="1" dirty="0">
                <a:solidFill>
                  <a:schemeClr val="bg1"/>
                </a:solidFill>
                <a:highlight>
                  <a:srgbClr val="0000FF"/>
                </a:highlight>
              </a:rPr>
              <a:t>Un site d’entrainement </a:t>
            </a:r>
            <a:r>
              <a:rPr lang="fr-FR" sz="1600" dirty="0">
                <a:solidFill>
                  <a:schemeClr val="tx1"/>
                </a:solidFill>
              </a:rPr>
              <a:t>pour vous préparer à la phase d’admission</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45</a:t>
            </a:fld>
            <a:endParaRPr lang="fr-FR" dirty="0">
              <a:solidFill>
                <a:schemeClr val="tx1"/>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455713" y="915566"/>
            <a:ext cx="8208912" cy="663637"/>
          </a:xfrm>
        </p:spPr>
        <p:txBody>
          <a:bodyPr/>
          <a:lstStyle/>
          <a:p>
            <a:r>
              <a:rPr lang="fr-FR" sz="2200" dirty="0"/>
              <a:t>Des services pour vous aider et répondre à vos questions</a:t>
            </a:r>
          </a:p>
        </p:txBody>
      </p:sp>
    </p:spTree>
    <p:extLst>
      <p:ext uri="{BB962C8B-B14F-4D97-AF65-F5344CB8AC3E}">
        <p14:creationId xmlns:p14="http://schemas.microsoft.com/office/powerpoint/2010/main" val="17378280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4294967295"/>
          </p:nvPr>
        </p:nvSpPr>
        <p:spPr>
          <a:xfrm>
            <a:off x="461685" y="1384323"/>
            <a:ext cx="8208912" cy="3301977"/>
          </a:xfrm>
        </p:spPr>
        <p:txBody>
          <a:bodyPr>
            <a:noAutofit/>
          </a:bodyPr>
          <a:lstStyle/>
          <a:p>
            <a:pPr marL="285750" indent="-285750">
              <a:buClr>
                <a:srgbClr val="000091"/>
              </a:buClr>
              <a:buFont typeface="Wingdings" panose="05000000000000000000" pitchFamily="2" charset="2"/>
              <a:buChar char="§"/>
            </a:pPr>
            <a:r>
              <a:rPr lang="fr-FR" sz="1600" b="1" dirty="0">
                <a:latin typeface="+mj-lt"/>
                <a:ea typeface="+mj-ea"/>
                <a:cs typeface="+mj-cs"/>
              </a:rPr>
              <a:t>Bourse sur critères sociaux : </a:t>
            </a:r>
            <a:r>
              <a:rPr lang="fr-FR" sz="1400" dirty="0">
                <a:solidFill>
                  <a:schemeClr val="tx1"/>
                </a:solidFill>
              </a:rPr>
              <a:t>vous pouvez faire une demande de bourse et/ou de logement en créant votre dossier social étudiant (DSE) via le portail </a:t>
            </a:r>
            <a:r>
              <a:rPr lang="fr-FR" sz="1400" dirty="0" smtClean="0">
                <a:solidFill>
                  <a:schemeClr val="tx1"/>
                </a:solidFill>
                <a:hlinkClick r:id="rId2"/>
              </a:rPr>
              <a:t>messervices.etudiant.gouv.fr</a:t>
            </a:r>
            <a:endParaRPr lang="fr-FR" sz="1400" dirty="0">
              <a:solidFill>
                <a:schemeClr val="tx1"/>
              </a:solidFill>
            </a:endParaRPr>
          </a:p>
          <a:p>
            <a:r>
              <a:rPr lang="fr-FR" sz="1400" dirty="0" smtClean="0">
                <a:solidFill>
                  <a:schemeClr val="tx1"/>
                </a:solidFill>
              </a:rPr>
              <a:t>Vous </a:t>
            </a:r>
            <a:r>
              <a:rPr lang="fr-FR" sz="1400" dirty="0">
                <a:solidFill>
                  <a:schemeClr val="tx1"/>
                </a:solidFill>
              </a:rPr>
              <a:t>pouvez calculer vos droits à la bourse via </a:t>
            </a:r>
            <a:r>
              <a:rPr lang="fr-FR" sz="1400" dirty="0">
                <a:solidFill>
                  <a:schemeClr val="accent1"/>
                </a:solidFill>
                <a:hlinkClick r:id="rId3"/>
              </a:rPr>
              <a:t>lescrous.fr/nos-services/simulateur-de-bourse</a:t>
            </a:r>
            <a:r>
              <a:rPr lang="fr-FR" sz="1400" dirty="0">
                <a:solidFill>
                  <a:schemeClr val="accent1"/>
                </a:solidFill>
              </a:rPr>
              <a:t> </a:t>
            </a:r>
            <a:br>
              <a:rPr lang="fr-FR" sz="1400" dirty="0">
                <a:solidFill>
                  <a:schemeClr val="accent1"/>
                </a:solidFill>
              </a:rPr>
            </a:br>
            <a:endParaRPr lang="fr-FR" sz="1400" dirty="0">
              <a:solidFill>
                <a:schemeClr val="accent1"/>
              </a:solidFill>
            </a:endParaRPr>
          </a:p>
          <a:p>
            <a:pPr marL="285750" indent="-285750">
              <a:buFont typeface="Wingdings" panose="05000000000000000000" pitchFamily="2" charset="2"/>
              <a:buChar char="§"/>
            </a:pPr>
            <a:r>
              <a:rPr lang="fr-FR" sz="1600" b="1" dirty="0">
                <a:latin typeface="+mj-lt"/>
                <a:ea typeface="+mj-ea"/>
                <a:cs typeface="+mj-cs"/>
              </a:rPr>
              <a:t>Aide à la mobilité : </a:t>
            </a:r>
            <a:r>
              <a:rPr lang="fr-FR" sz="1400" dirty="0">
                <a:solidFill>
                  <a:schemeClr val="tx1"/>
                </a:solidFill>
              </a:rPr>
              <a:t>Parcoursup propose une aide à la mobilité de 500 € pour les lycéens boursiers qui étudieront dans un établissement situé en dehors de leur académie de résidence. </a:t>
            </a:r>
          </a:p>
          <a:p>
            <a:pPr marL="285750" indent="-285750">
              <a:buFont typeface="Courier New" panose="02070309020205020404" pitchFamily="49" charset="0"/>
              <a:buChar char="o"/>
            </a:pPr>
            <a:endParaRPr lang="fr-FR" sz="1400" b="1" dirty="0">
              <a:solidFill>
                <a:schemeClr val="accent1"/>
              </a:solidFill>
              <a:highlight>
                <a:srgbClr val="0000FF"/>
              </a:highlight>
            </a:endParaRPr>
          </a:p>
          <a:p>
            <a:pPr marL="285750" indent="-285750">
              <a:buFont typeface="Wingdings" panose="05000000000000000000" pitchFamily="2" charset="2"/>
              <a:buChar char="§"/>
            </a:pPr>
            <a:r>
              <a:rPr lang="fr-FR" sz="1600" b="1" dirty="0">
                <a:latin typeface="+mj-lt"/>
                <a:ea typeface="+mj-ea"/>
                <a:cs typeface="+mj-cs"/>
              </a:rPr>
              <a:t>Logement en résidence universitaire : </a:t>
            </a:r>
            <a:r>
              <a:rPr lang="fr-FR" sz="1400" dirty="0">
                <a:solidFill>
                  <a:schemeClr val="tx1"/>
                </a:solidFill>
              </a:rPr>
              <a:t>pour vous aider dans votre recherche, consultez le site </a:t>
            </a:r>
            <a:r>
              <a:rPr lang="fr-FR" sz="1400" dirty="0">
                <a:solidFill>
                  <a:schemeClr val="tx1"/>
                </a:solidFill>
                <a:hlinkClick r:id="rId4"/>
              </a:rPr>
              <a:t>trouverunlogement.lescrous.fr</a:t>
            </a:r>
            <a:r>
              <a:rPr lang="fr-FR" sz="1400" dirty="0">
                <a:solidFill>
                  <a:schemeClr val="tx1"/>
                </a:solidFill>
              </a:rPr>
              <a:t> . Pour toute question, une FAQ est proposée sur etudiant.gouv.fr </a:t>
            </a:r>
            <a:r>
              <a:rPr lang="fr-FR" sz="1400" dirty="0">
                <a:solidFill>
                  <a:schemeClr val="accent1"/>
                </a:solidFill>
              </a:rPr>
              <a:t/>
            </a:r>
            <a:br>
              <a:rPr lang="fr-FR" sz="1400" dirty="0">
                <a:solidFill>
                  <a:schemeClr val="accent1"/>
                </a:solidFill>
              </a:rPr>
            </a:br>
            <a:endParaRPr lang="fr-FR" sz="1400" dirty="0">
              <a:solidFill>
                <a:schemeClr val="accent1"/>
              </a:solidFill>
            </a:endParaRPr>
          </a:p>
          <a:p>
            <a:pPr marL="285750" indent="-285750">
              <a:buFont typeface="Wingdings" panose="05000000000000000000" pitchFamily="2" charset="2"/>
              <a:buChar char="§"/>
            </a:pPr>
            <a:r>
              <a:rPr lang="fr-FR" sz="1600" b="1" dirty="0">
                <a:latin typeface="+mj-lt"/>
                <a:ea typeface="+mj-ea"/>
                <a:cs typeface="+mj-cs"/>
              </a:rPr>
              <a:t>Santé : </a:t>
            </a:r>
            <a:r>
              <a:rPr lang="fr-FR" sz="1400" dirty="0">
                <a:solidFill>
                  <a:schemeClr val="tx1"/>
                </a:solidFill>
              </a:rPr>
              <a:t>pour rappel, vous êtes automatiquement affilié au régime général de la sécurité sociale. </a:t>
            </a:r>
            <a:r>
              <a:rPr lang="fr-FR" sz="1400" dirty="0" smtClean="0">
                <a:solidFill>
                  <a:schemeClr val="tx1"/>
                </a:solidFill>
              </a:rPr>
              <a:t>Vous </a:t>
            </a:r>
            <a:r>
              <a:rPr lang="fr-FR" sz="1400" dirty="0">
                <a:solidFill>
                  <a:schemeClr val="tx1"/>
                </a:solidFill>
              </a:rPr>
              <a:t>pouvez évaluer votre droit à la Complémentaire santé solidaire et à d’autres prestations sociales depuis le site </a:t>
            </a:r>
            <a:r>
              <a:rPr lang="fr-FR" sz="1400" dirty="0">
                <a:solidFill>
                  <a:schemeClr val="tx1"/>
                </a:solidFill>
                <a:hlinkClick r:id="rId5"/>
              </a:rPr>
              <a:t>mesdroitssociaux.gouv.fr</a:t>
            </a:r>
            <a:r>
              <a:rPr lang="fr-FR" sz="1400" dirty="0">
                <a:solidFill>
                  <a:schemeClr val="tx1"/>
                </a:solidFill>
              </a:rPr>
              <a:t> </a:t>
            </a:r>
          </a:p>
        </p:txBody>
      </p:sp>
      <p:sp>
        <p:nvSpPr>
          <p:cNvPr id="6" name="Espace réservé du numéro de diapositive 5"/>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tx1"/>
                </a:solidFill>
              </a:rPr>
              <a:pPr/>
              <a:t>46</a:t>
            </a:fld>
            <a:endParaRPr lang="fr-FR" dirty="0">
              <a:solidFill>
                <a:schemeClr val="tx1"/>
              </a:solidFill>
            </a:endParaRPr>
          </a:p>
        </p:txBody>
      </p:sp>
      <p:sp>
        <p:nvSpPr>
          <p:cNvPr id="2" name="Titre 1">
            <a:extLst>
              <a:ext uri="{FF2B5EF4-FFF2-40B4-BE49-F238E27FC236}">
                <a16:creationId xmlns:a16="http://schemas.microsoft.com/office/drawing/2014/main" id="{A5461032-1F5C-ACC1-87D6-C7839507DA50}"/>
              </a:ext>
            </a:extLst>
          </p:cNvPr>
          <p:cNvSpPr>
            <a:spLocks noGrp="1"/>
          </p:cNvSpPr>
          <p:nvPr>
            <p:ph type="title"/>
          </p:nvPr>
        </p:nvSpPr>
        <p:spPr>
          <a:xfrm>
            <a:off x="512485" y="907803"/>
            <a:ext cx="8208912" cy="663637"/>
          </a:xfrm>
        </p:spPr>
        <p:txBody>
          <a:bodyPr/>
          <a:lstStyle/>
          <a:p>
            <a:r>
              <a:rPr lang="fr-FR" sz="2200" dirty="0"/>
              <a:t>Pensez aussi à préparer votre future vie </a:t>
            </a:r>
            <a:r>
              <a:rPr lang="fr-FR" sz="2200" dirty="0" smtClean="0"/>
              <a:t>étudiant</a:t>
            </a:r>
            <a:endParaRPr lang="fr-FR" sz="2200" dirty="0"/>
          </a:p>
        </p:txBody>
      </p:sp>
    </p:spTree>
    <p:extLst>
      <p:ext uri="{BB962C8B-B14F-4D97-AF65-F5344CB8AC3E}">
        <p14:creationId xmlns:p14="http://schemas.microsoft.com/office/powerpoint/2010/main" val="24951147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19/01/2026</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47</a:t>
            </a:fld>
            <a:endParaRPr lang="fr-FR"/>
          </a:p>
        </p:txBody>
      </p:sp>
      <p:sp>
        <p:nvSpPr>
          <p:cNvPr id="4" name="Titre 3"/>
          <p:cNvSpPr>
            <a:spLocks noGrp="1"/>
          </p:cNvSpPr>
          <p:nvPr>
            <p:ph type="title"/>
          </p:nvPr>
        </p:nvSpPr>
        <p:spPr/>
        <p:txBody>
          <a:bodyPr/>
          <a:lstStyle/>
          <a:p>
            <a:r>
              <a:rPr lang="fr-FR" dirty="0" smtClean="0"/>
              <a:t>SYNTHESE DES REMARQUES et CONSEILS</a:t>
            </a:r>
            <a:endParaRPr lang="fr-FR" dirty="0"/>
          </a:p>
        </p:txBody>
      </p:sp>
      <p:sp>
        <p:nvSpPr>
          <p:cNvPr id="5" name="Espace réservé du contenu 4"/>
          <p:cNvSpPr>
            <a:spLocks noGrp="1"/>
          </p:cNvSpPr>
          <p:nvPr>
            <p:ph sz="quarter" idx="14"/>
          </p:nvPr>
        </p:nvSpPr>
        <p:spPr>
          <a:xfrm>
            <a:off x="467543" y="1340427"/>
            <a:ext cx="8208914" cy="3069573"/>
          </a:xfrm>
        </p:spPr>
        <p:txBody>
          <a:bodyPr/>
          <a:lstStyle/>
          <a:p>
            <a:r>
              <a:rPr lang="fr-FR" dirty="0" smtClean="0"/>
              <a:t>.</a:t>
            </a:r>
            <a:r>
              <a:rPr lang="fr-FR" sz="2000" dirty="0" smtClean="0"/>
              <a:t>Inscription faite au lycée pour sécurisation</a:t>
            </a:r>
          </a:p>
          <a:p>
            <a:r>
              <a:rPr lang="fr-FR" sz="2000" dirty="0" smtClean="0"/>
              <a:t>.Coordonnées des parents à ajouter pour sécurisation</a:t>
            </a:r>
          </a:p>
          <a:p>
            <a:r>
              <a:rPr lang="fr-FR" sz="2000" dirty="0" smtClean="0"/>
              <a:t>.</a:t>
            </a:r>
            <a:r>
              <a:rPr lang="fr-FR" sz="2000" dirty="0" err="1" smtClean="0"/>
              <a:t>Voeux</a:t>
            </a:r>
            <a:r>
              <a:rPr lang="fr-FR" sz="2000" dirty="0" smtClean="0"/>
              <a:t> à diversifier (type de vœux, secteur géographique)</a:t>
            </a:r>
          </a:p>
          <a:p>
            <a:r>
              <a:rPr lang="fr-FR" sz="2000" dirty="0" smtClean="0"/>
              <a:t>.</a:t>
            </a:r>
            <a:r>
              <a:rPr lang="fr-FR" sz="2000" dirty="0" err="1" smtClean="0"/>
              <a:t>Voeux</a:t>
            </a:r>
            <a:r>
              <a:rPr lang="fr-FR" sz="2000" dirty="0" smtClean="0"/>
              <a:t> à commencer à classer mentalement selon ordre décroissant de préférence</a:t>
            </a:r>
          </a:p>
          <a:p>
            <a:endParaRPr lang="fr-FR" sz="2000" dirty="0"/>
          </a:p>
          <a:p>
            <a:r>
              <a:rPr lang="fr-FR" sz="2000" b="1" dirty="0" smtClean="0">
                <a:solidFill>
                  <a:schemeClr val="bg2"/>
                </a:solidFill>
              </a:rPr>
              <a:t>MERCI DE VEILLER A RENSEIGNER LES VŒUX pour le 16 FEVRIER </a:t>
            </a:r>
            <a:r>
              <a:rPr lang="fr-FR" sz="2000" dirty="0" smtClean="0"/>
              <a:t>soit </a:t>
            </a:r>
            <a:r>
              <a:rPr lang="fr-FR" sz="2000" u="sng" dirty="0" smtClean="0"/>
              <a:t>le début des conseils de classe</a:t>
            </a:r>
            <a:r>
              <a:rPr lang="fr-FR" sz="2000" dirty="0"/>
              <a:t> </a:t>
            </a:r>
            <a:r>
              <a:rPr lang="fr-FR" sz="2000" dirty="0" smtClean="0"/>
              <a:t>pour avis et conseils</a:t>
            </a:r>
          </a:p>
          <a:p>
            <a:endParaRPr lang="fr-FR" dirty="0"/>
          </a:p>
          <a:p>
            <a:endParaRPr lang="fr-FR" dirty="0"/>
          </a:p>
        </p:txBody>
      </p:sp>
      <p:sp>
        <p:nvSpPr>
          <p:cNvPr id="6" name="Espace réservé du texte 5"/>
          <p:cNvSpPr>
            <a:spLocks noGrp="1"/>
          </p:cNvSpPr>
          <p:nvPr>
            <p:ph type="body" sz="quarter" idx="13"/>
          </p:nvPr>
        </p:nvSpPr>
        <p:spPr/>
        <p:txBody>
          <a:bodyPr/>
          <a:lstStyle/>
          <a:p>
            <a:r>
              <a:rPr lang="fr-FR" smtClean="0"/>
              <a:t>SPESP</a:t>
            </a:r>
            <a:endParaRPr lang="fr-FR"/>
          </a:p>
        </p:txBody>
      </p:sp>
    </p:spTree>
    <p:extLst>
      <p:ext uri="{BB962C8B-B14F-4D97-AF65-F5344CB8AC3E}">
        <p14:creationId xmlns:p14="http://schemas.microsoft.com/office/powerpoint/2010/main" val="3153140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e la date 2"/>
          <p:cNvSpPr>
            <a:spLocks noGrp="1"/>
          </p:cNvSpPr>
          <p:nvPr>
            <p:ph type="dt" sz="half" idx="10"/>
          </p:nvPr>
        </p:nvSpPr>
        <p:spPr/>
        <p:txBody>
          <a:bodyPr/>
          <a:lstStyle/>
          <a:p>
            <a:pPr algn="r"/>
            <a:fld id="{99BD388D-CA1A-43B3-B616-228F45499086}" type="datetime1">
              <a:rPr lang="fr-FR" cap="all" smtClean="0"/>
              <a:t>19/01/2026</a:t>
            </a:fld>
            <a:endParaRPr lang="fr-FR" cap="all"/>
          </a:p>
        </p:txBody>
      </p:sp>
      <p:sp>
        <p:nvSpPr>
          <p:cNvPr id="4" name="Espace réservé du numéro de diapositive 3"/>
          <p:cNvSpPr>
            <a:spLocks noGrp="1"/>
          </p:cNvSpPr>
          <p:nvPr>
            <p:ph type="sldNum" sz="quarter" idx="12"/>
          </p:nvPr>
        </p:nvSpPr>
        <p:spPr/>
        <p:txBody>
          <a:bodyPr/>
          <a:lstStyle/>
          <a:p>
            <a:fld id="{733122C9-A0B9-462F-8757-0847AD287B63}" type="slidenum">
              <a:rPr lang="fr-FR" smtClean="0"/>
              <a:pPr/>
              <a:t>48</a:t>
            </a:fld>
            <a:endParaRPr lang="fr-FR"/>
          </a:p>
        </p:txBody>
      </p:sp>
      <p:sp>
        <p:nvSpPr>
          <p:cNvPr id="5" name="Espace réservé du texte 4"/>
          <p:cNvSpPr>
            <a:spLocks noGrp="1"/>
          </p:cNvSpPr>
          <p:nvPr>
            <p:ph type="body" sz="quarter" idx="13"/>
          </p:nvPr>
        </p:nvSpPr>
        <p:spPr/>
        <p:txBody>
          <a:bodyPr/>
          <a:lstStyle/>
          <a:p>
            <a:endParaRPr lang="fr-F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551798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19/01/2026</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5</a:t>
            </a:fld>
            <a:endParaRPr lang="fr-FR"/>
          </a:p>
        </p:txBody>
      </p:sp>
      <p:sp>
        <p:nvSpPr>
          <p:cNvPr id="4" name="Titre 3"/>
          <p:cNvSpPr>
            <a:spLocks noGrp="1"/>
          </p:cNvSpPr>
          <p:nvPr>
            <p:ph type="title"/>
          </p:nvPr>
        </p:nvSpPr>
        <p:spPr/>
        <p:txBody>
          <a:bodyPr/>
          <a:lstStyle/>
          <a:p>
            <a:r>
              <a:rPr lang="fr-FR" u="sng" dirty="0" smtClean="0"/>
              <a:t>RESULTATS </a:t>
            </a:r>
            <a:r>
              <a:rPr lang="fr-FR" u="sng" dirty="0" err="1" smtClean="0"/>
              <a:t>Parcoursup</a:t>
            </a:r>
            <a:r>
              <a:rPr lang="fr-FR" u="sng" dirty="0" smtClean="0"/>
              <a:t> Dumas 2025 à J+3</a:t>
            </a:r>
            <a:endParaRPr lang="fr-FR" u="sng" dirty="0"/>
          </a:p>
        </p:txBody>
      </p:sp>
      <p:sp>
        <p:nvSpPr>
          <p:cNvPr id="5" name="Espace réservé du contenu 4"/>
          <p:cNvSpPr>
            <a:spLocks noGrp="1"/>
          </p:cNvSpPr>
          <p:nvPr>
            <p:ph sz="quarter" idx="14"/>
          </p:nvPr>
        </p:nvSpPr>
        <p:spPr>
          <a:xfrm>
            <a:off x="467543" y="1413164"/>
            <a:ext cx="8208914" cy="2996836"/>
          </a:xfrm>
        </p:spPr>
        <p:txBody>
          <a:bodyPr/>
          <a:lstStyle/>
          <a:p>
            <a:r>
              <a:rPr lang="fr-FR" dirty="0" smtClean="0"/>
              <a:t>.</a:t>
            </a:r>
            <a:r>
              <a:rPr lang="fr-FR" sz="1400" b="1" u="sng" dirty="0" smtClean="0">
                <a:solidFill>
                  <a:schemeClr val="bg2"/>
                </a:solidFill>
              </a:rPr>
              <a:t>FILIERE</a:t>
            </a:r>
            <a:r>
              <a:rPr lang="fr-FR" sz="1400" b="1" dirty="0" smtClean="0">
                <a:solidFill>
                  <a:schemeClr val="tx1"/>
                </a:solidFill>
              </a:rPr>
              <a:t>                                                                                                         </a:t>
            </a:r>
            <a:r>
              <a:rPr lang="fr-FR" sz="1400" b="1" u="sng" dirty="0" smtClean="0">
                <a:solidFill>
                  <a:schemeClr val="bg2"/>
                </a:solidFill>
              </a:rPr>
              <a:t>EFFECTIFS</a:t>
            </a:r>
          </a:p>
          <a:p>
            <a:endParaRPr lang="fr-FR" sz="1400" b="1" dirty="0" smtClean="0">
              <a:solidFill>
                <a:schemeClr val="tx1"/>
              </a:solidFill>
            </a:endParaRPr>
          </a:p>
          <a:p>
            <a:r>
              <a:rPr lang="fr-FR" sz="1400" b="1" dirty="0">
                <a:solidFill>
                  <a:schemeClr val="tx1"/>
                </a:solidFill>
              </a:rPr>
              <a:t> </a:t>
            </a:r>
            <a:r>
              <a:rPr lang="fr-FR" sz="1400" b="1" dirty="0" smtClean="0">
                <a:solidFill>
                  <a:schemeClr val="tx1"/>
                </a:solidFill>
              </a:rPr>
              <a:t>BTS							30</a:t>
            </a:r>
          </a:p>
          <a:p>
            <a:r>
              <a:rPr lang="fr-FR" sz="1400" b="1" dirty="0" smtClean="0">
                <a:solidFill>
                  <a:schemeClr val="tx1"/>
                </a:solidFill>
              </a:rPr>
              <a:t>BUT							15</a:t>
            </a:r>
          </a:p>
          <a:p>
            <a:r>
              <a:rPr lang="fr-FR" sz="1400" b="1" dirty="0" smtClean="0">
                <a:solidFill>
                  <a:schemeClr val="tx1"/>
                </a:solidFill>
              </a:rPr>
              <a:t>CPGE							60</a:t>
            </a:r>
          </a:p>
          <a:p>
            <a:r>
              <a:rPr lang="fr-FR" sz="1400" b="1" dirty="0" smtClean="0">
                <a:solidFill>
                  <a:schemeClr val="tx1"/>
                </a:solidFill>
              </a:rPr>
              <a:t>ECOLE MANAGEMENT					52</a:t>
            </a:r>
          </a:p>
          <a:p>
            <a:r>
              <a:rPr lang="fr-FR" sz="1400" b="1" dirty="0" smtClean="0">
                <a:solidFill>
                  <a:schemeClr val="tx1"/>
                </a:solidFill>
              </a:rPr>
              <a:t>ECOLE SUP ART/ CUISINE					12</a:t>
            </a:r>
          </a:p>
          <a:p>
            <a:r>
              <a:rPr lang="fr-FR" sz="1400" b="1" dirty="0" smtClean="0">
                <a:solidFill>
                  <a:schemeClr val="tx1"/>
                </a:solidFill>
              </a:rPr>
              <a:t>ECOLE INGENIEURS						28</a:t>
            </a:r>
          </a:p>
          <a:p>
            <a:r>
              <a:rPr lang="fr-FR" sz="1400" b="1" dirty="0" smtClean="0">
                <a:solidFill>
                  <a:schemeClr val="tx1"/>
                </a:solidFill>
              </a:rPr>
              <a:t>LICENCE							153</a:t>
            </a:r>
          </a:p>
          <a:p>
            <a:r>
              <a:rPr lang="fr-FR" sz="1400" b="1" dirty="0" smtClean="0">
                <a:solidFill>
                  <a:schemeClr val="tx1"/>
                </a:solidFill>
              </a:rPr>
              <a:t>AUTRES CPES/DCG						8</a:t>
            </a:r>
          </a:p>
          <a:p>
            <a:r>
              <a:rPr lang="fr-FR" sz="1400" b="1" dirty="0" smtClean="0">
                <a:solidFill>
                  <a:schemeClr val="tx1"/>
                </a:solidFill>
              </a:rPr>
              <a:t>AUCUNE PROPOSITION					91</a:t>
            </a:r>
            <a:endParaRPr lang="fr-FR" sz="1400" b="1" dirty="0">
              <a:solidFill>
                <a:schemeClr val="tx1"/>
              </a:solidFill>
            </a:endParaRPr>
          </a:p>
        </p:txBody>
      </p:sp>
      <p:sp>
        <p:nvSpPr>
          <p:cNvPr id="6" name="Espace réservé du texte 5"/>
          <p:cNvSpPr>
            <a:spLocks noGrp="1"/>
          </p:cNvSpPr>
          <p:nvPr>
            <p:ph type="body" sz="quarter" idx="13"/>
          </p:nvPr>
        </p:nvSpPr>
        <p:spPr/>
        <p:txBody>
          <a:bodyPr/>
          <a:lstStyle/>
          <a:p>
            <a:endParaRPr lang="fr-FR" dirty="0"/>
          </a:p>
        </p:txBody>
      </p:sp>
    </p:spTree>
    <p:extLst>
      <p:ext uri="{BB962C8B-B14F-4D97-AF65-F5344CB8AC3E}">
        <p14:creationId xmlns:p14="http://schemas.microsoft.com/office/powerpoint/2010/main" val="2064343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19/01/2026</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6</a:t>
            </a:fld>
            <a:endParaRPr lang="fr-FR"/>
          </a:p>
        </p:txBody>
      </p:sp>
      <p:sp>
        <p:nvSpPr>
          <p:cNvPr id="4" name="Titre 3"/>
          <p:cNvSpPr>
            <a:spLocks noGrp="1"/>
          </p:cNvSpPr>
          <p:nvPr>
            <p:ph type="title"/>
          </p:nvPr>
        </p:nvSpPr>
        <p:spPr/>
        <p:txBody>
          <a:bodyPr/>
          <a:lstStyle/>
          <a:p>
            <a:r>
              <a:rPr lang="fr-FR" dirty="0" smtClean="0"/>
              <a:t>Résultats Dumas </a:t>
            </a:r>
            <a:r>
              <a:rPr lang="fr-FR" dirty="0" err="1" smtClean="0"/>
              <a:t>Parcoursup</a:t>
            </a:r>
            <a:r>
              <a:rPr lang="fr-FR" dirty="0" smtClean="0"/>
              <a:t> 2025 par doublette</a:t>
            </a:r>
            <a:br>
              <a:rPr lang="fr-FR" dirty="0" smtClean="0"/>
            </a:br>
            <a:r>
              <a:rPr lang="fr-FR" sz="1600" dirty="0" smtClean="0">
                <a:solidFill>
                  <a:schemeClr val="bg2"/>
                </a:solidFill>
              </a:rPr>
              <a:t>Détail en envoi PDF parallèle au 20.01</a:t>
            </a:r>
            <a:endParaRPr lang="fr-FR" sz="1600" dirty="0">
              <a:solidFill>
                <a:schemeClr val="bg2"/>
              </a:solidFill>
            </a:endParaRPr>
          </a:p>
        </p:txBody>
      </p:sp>
      <p:graphicFrame>
        <p:nvGraphicFramePr>
          <p:cNvPr id="7" name="Espace réservé du contenu 6"/>
          <p:cNvGraphicFramePr>
            <a:graphicFrameLocks noGrp="1"/>
          </p:cNvGraphicFramePr>
          <p:nvPr>
            <p:ph sz="quarter" idx="14"/>
          </p:nvPr>
        </p:nvGraphicFramePr>
        <p:xfrm>
          <a:off x="468313" y="1963113"/>
          <a:ext cx="8207374" cy="2320586"/>
        </p:xfrm>
        <a:graphic>
          <a:graphicData uri="http://schemas.openxmlformats.org/drawingml/2006/table">
            <a:tbl>
              <a:tblPr>
                <a:tableStyleId>{5C22544A-7EE6-4342-B048-85BDC9FD1C3A}</a:tableStyleId>
              </a:tblPr>
              <a:tblGrid>
                <a:gridCol w="2111317">
                  <a:extLst>
                    <a:ext uri="{9D8B030D-6E8A-4147-A177-3AD203B41FA5}">
                      <a16:colId xmlns:a16="http://schemas.microsoft.com/office/drawing/2014/main" val="3023915937"/>
                    </a:ext>
                  </a:extLst>
                </a:gridCol>
                <a:gridCol w="1524014">
                  <a:extLst>
                    <a:ext uri="{9D8B030D-6E8A-4147-A177-3AD203B41FA5}">
                      <a16:colId xmlns:a16="http://schemas.microsoft.com/office/drawing/2014/main" val="1946600627"/>
                    </a:ext>
                  </a:extLst>
                </a:gridCol>
                <a:gridCol w="1486843">
                  <a:extLst>
                    <a:ext uri="{9D8B030D-6E8A-4147-A177-3AD203B41FA5}">
                      <a16:colId xmlns:a16="http://schemas.microsoft.com/office/drawing/2014/main" val="3756449524"/>
                    </a:ext>
                  </a:extLst>
                </a:gridCol>
                <a:gridCol w="3085200">
                  <a:extLst>
                    <a:ext uri="{9D8B030D-6E8A-4147-A177-3AD203B41FA5}">
                      <a16:colId xmlns:a16="http://schemas.microsoft.com/office/drawing/2014/main" val="1937600634"/>
                    </a:ext>
                  </a:extLst>
                </a:gridCol>
              </a:tblGrid>
              <a:tr h="201839">
                <a:tc>
                  <a:txBody>
                    <a:bodyPr/>
                    <a:lstStyle/>
                    <a:p>
                      <a:pPr algn="l" fontAlgn="b"/>
                      <a:r>
                        <a:rPr lang="fr-FR" sz="600" u="none" strike="noStrike">
                          <a:effectLst/>
                        </a:rPr>
                        <a:t>Type de formation</a:t>
                      </a:r>
                      <a:endParaRPr lang="fr-FR" sz="600" b="1" i="0" u="none" strike="noStrike">
                        <a:effectLst/>
                        <a:latin typeface="Calibri" panose="020F0502020204030204" pitchFamily="34" charset="0"/>
                      </a:endParaRPr>
                    </a:p>
                  </a:txBody>
                  <a:tcPr marL="5576" marR="5576" marT="5576" marB="0" anchor="b"/>
                </a:tc>
                <a:tc>
                  <a:txBody>
                    <a:bodyPr/>
                    <a:lstStyle/>
                    <a:p>
                      <a:pPr algn="l" fontAlgn="b"/>
                      <a:r>
                        <a:rPr lang="fr-FR" sz="600" u="none" strike="noStrike">
                          <a:effectLst/>
                        </a:rPr>
                        <a:t>Nombre de vœux formulés : Etab  2024</a:t>
                      </a:r>
                      <a:endParaRPr lang="fr-FR" sz="600" b="1" i="0" u="none" strike="noStrike">
                        <a:effectLst/>
                        <a:latin typeface="Calibri" panose="020F0502020204030204" pitchFamily="34" charset="0"/>
                      </a:endParaRPr>
                    </a:p>
                  </a:txBody>
                  <a:tcPr marL="5576" marR="5576" marT="5576" marB="0" anchor="b"/>
                </a:tc>
                <a:tc>
                  <a:txBody>
                    <a:bodyPr/>
                    <a:lstStyle/>
                    <a:p>
                      <a:pPr algn="l" fontAlgn="b"/>
                      <a:r>
                        <a:rPr lang="fr-FR" sz="600" u="none" strike="noStrike">
                          <a:effectLst/>
                        </a:rPr>
                        <a:t>Nombre de vœux formulés : Etab 2025</a:t>
                      </a:r>
                      <a:endParaRPr lang="fr-FR" sz="600" b="1" i="0" u="none" strike="noStrike">
                        <a:effectLst/>
                        <a:latin typeface="Calibri" panose="020F0502020204030204" pitchFamily="34" charset="0"/>
                      </a:endParaRPr>
                    </a:p>
                  </a:txBody>
                  <a:tcPr marL="5576" marR="5576" marT="5576" marB="0" anchor="b"/>
                </a:tc>
                <a:tc>
                  <a:txBody>
                    <a:bodyPr/>
                    <a:lstStyle/>
                    <a:p>
                      <a:pPr algn="l" fontAlgn="b"/>
                      <a:r>
                        <a:rPr lang="fr-FR" sz="600" u="none" strike="noStrike">
                          <a:effectLst/>
                        </a:rPr>
                        <a:t>Nombre de vœux et de sous-vœux ayant donné lieu au classement de l'élève (4) : Etab  2024 (%)</a:t>
                      </a:r>
                      <a:endParaRPr lang="fr-FR" sz="600" b="1"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3703665399"/>
                  </a:ext>
                </a:extLst>
              </a:tr>
              <a:tr h="111513">
                <a:tc>
                  <a:txBody>
                    <a:bodyPr/>
                    <a:lstStyle/>
                    <a:p>
                      <a:pPr algn="l" fontAlgn="b"/>
                      <a:r>
                        <a:rPr lang="fr-FR" sz="600" u="none" strike="noStrike">
                          <a:effectLst/>
                        </a:rPr>
                        <a:t>BTS - BTSA - BTSM</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54</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53</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81,1</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1743595791"/>
                  </a:ext>
                </a:extLst>
              </a:tr>
              <a:tr h="111513">
                <a:tc>
                  <a:txBody>
                    <a:bodyPr/>
                    <a:lstStyle/>
                    <a:p>
                      <a:pPr algn="l" fontAlgn="b"/>
                      <a:r>
                        <a:rPr lang="fr-FR" sz="600" u="none" strike="noStrike">
                          <a:effectLst/>
                        </a:rPr>
                        <a:t>BUT</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114</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269</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53,1</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3045164350"/>
                  </a:ext>
                </a:extLst>
              </a:tr>
              <a:tr h="111513">
                <a:tc>
                  <a:txBody>
                    <a:bodyPr/>
                    <a:lstStyle/>
                    <a:p>
                      <a:pPr algn="l" fontAlgn="b"/>
                      <a:r>
                        <a:rPr lang="fr-FR" sz="600" u="none" strike="noStrike">
                          <a:effectLst/>
                        </a:rPr>
                        <a:t>C.M.I - Cursus Master en Ingénierie</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13</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15</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63,6</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2332299706"/>
                  </a:ext>
                </a:extLst>
              </a:tr>
              <a:tr h="111513">
                <a:tc>
                  <a:txBody>
                    <a:bodyPr/>
                    <a:lstStyle/>
                    <a:p>
                      <a:pPr algn="l" fontAlgn="b"/>
                      <a:r>
                        <a:rPr lang="fr-FR" sz="600" u="none" strike="noStrike">
                          <a:effectLst/>
                        </a:rPr>
                        <a:t>CPGE</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989</a:t>
                      </a:r>
                      <a:endParaRPr lang="fr-FR" sz="600" b="0" i="0" u="none" strike="noStrike">
                        <a:effectLst/>
                        <a:latin typeface="Calibri" panose="020F0502020204030204" pitchFamily="34" charset="0"/>
                      </a:endParaRPr>
                    </a:p>
                  </a:txBody>
                  <a:tcPr marL="5576" marR="5576" marT="5576" marB="0" anchor="b"/>
                </a:tc>
                <a:tc>
                  <a:txBody>
                    <a:bodyPr/>
                    <a:lstStyle/>
                    <a:p>
                      <a:pPr algn="l" fontAlgn="b"/>
                      <a:r>
                        <a:rPr lang="fr-FR" sz="600" u="none" strike="noStrike">
                          <a:effectLst/>
                        </a:rPr>
                        <a:t>1 238</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55,5</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2837225962"/>
                  </a:ext>
                </a:extLst>
              </a:tr>
              <a:tr h="111513">
                <a:tc>
                  <a:txBody>
                    <a:bodyPr/>
                    <a:lstStyle/>
                    <a:p>
                      <a:pPr algn="l" fontAlgn="b"/>
                      <a:r>
                        <a:rPr lang="fr-FR" sz="600" u="none" strike="noStrike">
                          <a:effectLst/>
                        </a:rPr>
                        <a:t>DCG</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14</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12</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64,3</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3699313872"/>
                  </a:ext>
                </a:extLst>
              </a:tr>
              <a:tr h="111513">
                <a:tc>
                  <a:txBody>
                    <a:bodyPr/>
                    <a:lstStyle/>
                    <a:p>
                      <a:pPr algn="l" fontAlgn="b"/>
                      <a:r>
                        <a:rPr lang="fr-FR" sz="600" u="none" strike="noStrike">
                          <a:effectLst/>
                        </a:rPr>
                        <a:t>Diplômes d'université ou d'établissement</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11</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24</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100</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847581639"/>
                  </a:ext>
                </a:extLst>
              </a:tr>
              <a:tr h="111513">
                <a:tc>
                  <a:txBody>
                    <a:bodyPr/>
                    <a:lstStyle/>
                    <a:p>
                      <a:pPr algn="l" fontAlgn="b"/>
                      <a:r>
                        <a:rPr lang="fr-FR" sz="600" u="none" strike="noStrike">
                          <a:effectLst/>
                        </a:rPr>
                        <a:t>Formations aux métiers de l'hôtellerie restauration</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0</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10</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0</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3477934867"/>
                  </a:ext>
                </a:extLst>
              </a:tr>
              <a:tr h="111513">
                <a:tc>
                  <a:txBody>
                    <a:bodyPr/>
                    <a:lstStyle/>
                    <a:p>
                      <a:pPr algn="l" fontAlgn="b"/>
                      <a:r>
                        <a:rPr lang="fr-FR" sz="600" u="none" strike="noStrike">
                          <a:effectLst/>
                        </a:rPr>
                        <a:t>Formations d'architecture, du paysage et du patrimoine</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19</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14</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16,7</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3373522299"/>
                  </a:ext>
                </a:extLst>
              </a:tr>
              <a:tr h="111513">
                <a:tc>
                  <a:txBody>
                    <a:bodyPr/>
                    <a:lstStyle/>
                    <a:p>
                      <a:pPr algn="l" fontAlgn="b"/>
                      <a:r>
                        <a:rPr lang="fr-FR" sz="600" u="none" strike="noStrike">
                          <a:effectLst/>
                        </a:rPr>
                        <a:t>Formations d'art, de design et du spectacle vivant</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3</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42</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0</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3272081116"/>
                  </a:ext>
                </a:extLst>
              </a:tr>
              <a:tr h="111513">
                <a:tc>
                  <a:txBody>
                    <a:bodyPr/>
                    <a:lstStyle/>
                    <a:p>
                      <a:pPr algn="l" fontAlgn="b"/>
                      <a:r>
                        <a:rPr lang="fr-FR" sz="600" u="none" strike="noStrike">
                          <a:effectLst/>
                        </a:rPr>
                        <a:t>Formations des écoles d'ingénieurs</a:t>
                      </a:r>
                      <a:endParaRPr lang="fr-FR" sz="600" b="0" i="0" u="none" strike="noStrike">
                        <a:effectLst/>
                        <a:latin typeface="Calibri" panose="020F0502020204030204" pitchFamily="34" charset="0"/>
                      </a:endParaRPr>
                    </a:p>
                  </a:txBody>
                  <a:tcPr marL="5576" marR="5576" marT="5576" marB="0" anchor="b"/>
                </a:tc>
                <a:tc>
                  <a:txBody>
                    <a:bodyPr/>
                    <a:lstStyle/>
                    <a:p>
                      <a:pPr algn="l" fontAlgn="b"/>
                      <a:r>
                        <a:rPr lang="fr-FR" sz="600" u="none" strike="noStrike">
                          <a:effectLst/>
                        </a:rPr>
                        <a:t>3 907</a:t>
                      </a:r>
                      <a:endParaRPr lang="fr-FR" sz="600" b="0" i="0" u="none" strike="noStrike">
                        <a:effectLst/>
                        <a:latin typeface="Calibri" panose="020F0502020204030204" pitchFamily="34" charset="0"/>
                      </a:endParaRPr>
                    </a:p>
                  </a:txBody>
                  <a:tcPr marL="5576" marR="5576" marT="5576" marB="0" anchor="b"/>
                </a:tc>
                <a:tc>
                  <a:txBody>
                    <a:bodyPr/>
                    <a:lstStyle/>
                    <a:p>
                      <a:pPr algn="l" fontAlgn="b"/>
                      <a:r>
                        <a:rPr lang="fr-FR" sz="600" u="none" strike="noStrike">
                          <a:effectLst/>
                        </a:rPr>
                        <a:t>3 610</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71,2</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3201125693"/>
                  </a:ext>
                </a:extLst>
              </a:tr>
              <a:tr h="111513">
                <a:tc>
                  <a:txBody>
                    <a:bodyPr/>
                    <a:lstStyle/>
                    <a:p>
                      <a:pPr algn="l" fontAlgn="b"/>
                      <a:r>
                        <a:rPr lang="fr-FR" sz="600" u="none" strike="noStrike">
                          <a:effectLst/>
                        </a:rPr>
                        <a:t>Formations des écoles de commerce et de management</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385</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316</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52,6</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4151045958"/>
                  </a:ext>
                </a:extLst>
              </a:tr>
              <a:tr h="111513">
                <a:tc>
                  <a:txBody>
                    <a:bodyPr/>
                    <a:lstStyle/>
                    <a:p>
                      <a:pPr algn="l" fontAlgn="b"/>
                      <a:r>
                        <a:rPr lang="fr-FR" sz="600" u="none" strike="noStrike">
                          <a:effectLst/>
                        </a:rPr>
                        <a:t>Formations des écoles vétérinaires</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4</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5</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0</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3184809546"/>
                  </a:ext>
                </a:extLst>
              </a:tr>
              <a:tr h="111513">
                <a:tc>
                  <a:txBody>
                    <a:bodyPr/>
                    <a:lstStyle/>
                    <a:p>
                      <a:pPr algn="l" fontAlgn="b"/>
                      <a:r>
                        <a:rPr lang="fr-FR" sz="600" u="none" strike="noStrike">
                          <a:effectLst/>
                        </a:rPr>
                        <a:t>Formations préparatoires à l'enseignement supérieur</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0</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2</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0</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645636488"/>
                  </a:ext>
                </a:extLst>
              </a:tr>
              <a:tr h="111513">
                <a:tc>
                  <a:txBody>
                    <a:bodyPr/>
                    <a:lstStyle/>
                    <a:p>
                      <a:pPr algn="l" fontAlgn="b"/>
                      <a:r>
                        <a:rPr lang="fr-FR" sz="600" u="none" strike="noStrike">
                          <a:effectLst/>
                        </a:rPr>
                        <a:t>IFSI et autres formations paramédicales</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44</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26</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100</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2414257106"/>
                  </a:ext>
                </a:extLst>
              </a:tr>
              <a:tr h="111513">
                <a:tc>
                  <a:txBody>
                    <a:bodyPr/>
                    <a:lstStyle/>
                    <a:p>
                      <a:pPr algn="l" fontAlgn="b"/>
                      <a:r>
                        <a:rPr lang="fr-FR" sz="600" u="none" strike="noStrike">
                          <a:effectLst/>
                        </a:rPr>
                        <a:t>Licence</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393</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458</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88,6</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3072860947"/>
                  </a:ext>
                </a:extLst>
              </a:tr>
              <a:tr h="111513">
                <a:tc>
                  <a:txBody>
                    <a:bodyPr/>
                    <a:lstStyle/>
                    <a:p>
                      <a:pPr algn="l" fontAlgn="b"/>
                      <a:r>
                        <a:rPr lang="fr-FR" sz="600" u="none" strike="noStrike">
                          <a:effectLst/>
                        </a:rPr>
                        <a:t>Licence professionnelle</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0</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0</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2238796915"/>
                  </a:ext>
                </a:extLst>
              </a:tr>
              <a:tr h="111513">
                <a:tc>
                  <a:txBody>
                    <a:bodyPr/>
                    <a:lstStyle/>
                    <a:p>
                      <a:pPr algn="l" fontAlgn="b"/>
                      <a:r>
                        <a:rPr lang="fr-FR" sz="600" u="none" strike="noStrike">
                          <a:effectLst/>
                        </a:rPr>
                        <a:t>Licence sélective</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34</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54</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55,2</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249160635"/>
                  </a:ext>
                </a:extLst>
              </a:tr>
              <a:tr h="111513">
                <a:tc>
                  <a:txBody>
                    <a:bodyPr/>
                    <a:lstStyle/>
                    <a:p>
                      <a:pPr algn="l" fontAlgn="b"/>
                      <a:r>
                        <a:rPr lang="fr-FR" sz="600" u="none" strike="noStrike">
                          <a:effectLst/>
                        </a:rPr>
                        <a:t>PASS LAS</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880</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994</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100</a:t>
                      </a:r>
                      <a:endParaRPr lang="fr-FR" sz="600" b="0" i="0" u="none" strike="noStrike">
                        <a:effectLst/>
                        <a:latin typeface="Calibri" panose="020F0502020204030204" pitchFamily="34" charset="0"/>
                      </a:endParaRPr>
                    </a:p>
                  </a:txBody>
                  <a:tcPr marL="5576" marR="5576" marT="5576" marB="0" anchor="b"/>
                </a:tc>
                <a:extLst>
                  <a:ext uri="{0D108BD9-81ED-4DB2-BD59-A6C34878D82A}">
                    <a16:rowId xmlns:a16="http://schemas.microsoft.com/office/drawing/2014/main" val="1280592000"/>
                  </a:ext>
                </a:extLst>
              </a:tr>
              <a:tr h="111513">
                <a:tc>
                  <a:txBody>
                    <a:bodyPr/>
                    <a:lstStyle/>
                    <a:p>
                      <a:pPr algn="l" fontAlgn="b"/>
                      <a:r>
                        <a:rPr lang="fr-FR" sz="600" u="none" strike="noStrike">
                          <a:effectLst/>
                        </a:rPr>
                        <a:t>Sciences Po - Instituts d'études politiques</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10</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a:effectLst/>
                        </a:rPr>
                        <a:t>0</a:t>
                      </a:r>
                      <a:endParaRPr lang="fr-FR" sz="600" b="0" i="0" u="none" strike="noStrike">
                        <a:effectLst/>
                        <a:latin typeface="Calibri" panose="020F0502020204030204" pitchFamily="34" charset="0"/>
                      </a:endParaRPr>
                    </a:p>
                  </a:txBody>
                  <a:tcPr marL="5576" marR="5576" marT="5576" marB="0" anchor="b"/>
                </a:tc>
                <a:tc>
                  <a:txBody>
                    <a:bodyPr/>
                    <a:lstStyle/>
                    <a:p>
                      <a:pPr algn="r" fontAlgn="b"/>
                      <a:r>
                        <a:rPr lang="fr-FR" sz="600" u="none" strike="noStrike" dirty="0">
                          <a:effectLst/>
                        </a:rPr>
                        <a:t>100</a:t>
                      </a:r>
                      <a:endParaRPr lang="fr-FR" sz="600" b="0" i="0" u="none" strike="noStrike" dirty="0">
                        <a:effectLst/>
                        <a:latin typeface="Calibri" panose="020F0502020204030204" pitchFamily="34" charset="0"/>
                      </a:endParaRPr>
                    </a:p>
                  </a:txBody>
                  <a:tcPr marL="5576" marR="5576" marT="5576" marB="0" anchor="b"/>
                </a:tc>
                <a:extLst>
                  <a:ext uri="{0D108BD9-81ED-4DB2-BD59-A6C34878D82A}">
                    <a16:rowId xmlns:a16="http://schemas.microsoft.com/office/drawing/2014/main" val="2475779464"/>
                  </a:ext>
                </a:extLst>
              </a:tr>
            </a:tbl>
          </a:graphicData>
        </a:graphic>
      </p:graphicFrame>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1837308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19/01/2026</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7</a:t>
            </a:fld>
            <a:endParaRPr lang="fr-FR"/>
          </a:p>
        </p:txBody>
      </p:sp>
      <p:sp>
        <p:nvSpPr>
          <p:cNvPr id="4" name="Titre 3"/>
          <p:cNvSpPr>
            <a:spLocks noGrp="1"/>
          </p:cNvSpPr>
          <p:nvPr>
            <p:ph type="title"/>
          </p:nvPr>
        </p:nvSpPr>
        <p:spPr/>
        <p:txBody>
          <a:bodyPr/>
          <a:lstStyle/>
          <a:p>
            <a:r>
              <a:rPr lang="fr-FR" dirty="0" smtClean="0"/>
              <a:t>Résultat PREPA CPGE Dumas 2025</a:t>
            </a:r>
            <a:r>
              <a:rPr lang="fr-FR" dirty="0" smtClean="0">
                <a:solidFill>
                  <a:schemeClr val="bg2"/>
                </a:solidFill>
              </a:rPr>
              <a:t>: n°3 des meilleures progressions nationales!</a:t>
            </a:r>
            <a:endParaRPr lang="fr-FR" dirty="0">
              <a:solidFill>
                <a:schemeClr val="bg2"/>
              </a:solidFill>
            </a:endParaRPr>
          </a:p>
        </p:txBody>
      </p:sp>
      <p:pic>
        <p:nvPicPr>
          <p:cNvPr id="7" name="Espace réservé du contenu 6"/>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2545773" y="1836738"/>
            <a:ext cx="2970022" cy="2828780"/>
          </a:xfrm>
        </p:spPr>
      </p:pic>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104022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pPr algn="r"/>
            <a:fld id="{5364400D-1A9E-42A8-8CBD-868B8972336F}" type="datetime1">
              <a:rPr lang="fr-FR" cap="all" smtClean="0"/>
              <a:t>19/01/2026</a:t>
            </a:fld>
            <a:endParaRPr lang="fr-FR" cap="all"/>
          </a:p>
        </p:txBody>
      </p:sp>
      <p:sp>
        <p:nvSpPr>
          <p:cNvPr id="3" name="Espace réservé du numéro de diapositive 2"/>
          <p:cNvSpPr>
            <a:spLocks noGrp="1"/>
          </p:cNvSpPr>
          <p:nvPr>
            <p:ph type="sldNum" sz="quarter" idx="12"/>
          </p:nvPr>
        </p:nvSpPr>
        <p:spPr/>
        <p:txBody>
          <a:bodyPr/>
          <a:lstStyle/>
          <a:p>
            <a:fld id="{733122C9-A0B9-462F-8757-0847AD287B63}" type="slidenum">
              <a:rPr lang="fr-FR" smtClean="0"/>
              <a:pPr/>
              <a:t>8</a:t>
            </a:fld>
            <a:endParaRPr lang="fr-FR"/>
          </a:p>
        </p:txBody>
      </p:sp>
      <p:sp>
        <p:nvSpPr>
          <p:cNvPr id="4" name="Titre 3"/>
          <p:cNvSpPr>
            <a:spLocks noGrp="1"/>
          </p:cNvSpPr>
          <p:nvPr>
            <p:ph type="title"/>
          </p:nvPr>
        </p:nvSpPr>
        <p:spPr/>
        <p:txBody>
          <a:bodyPr/>
          <a:lstStyle/>
          <a:p>
            <a:pPr algn="ctr"/>
            <a:r>
              <a:rPr lang="fr-FR" u="sng" dirty="0" smtClean="0">
                <a:solidFill>
                  <a:schemeClr val="bg2"/>
                </a:solidFill>
              </a:rPr>
              <a:t>CHOIX DE L’ORIENTATION ET IA</a:t>
            </a:r>
            <a:endParaRPr lang="fr-FR" u="sng" dirty="0">
              <a:solidFill>
                <a:schemeClr val="bg2"/>
              </a:solidFill>
            </a:endParaRPr>
          </a:p>
        </p:txBody>
      </p:sp>
      <p:sp>
        <p:nvSpPr>
          <p:cNvPr id="5" name="Espace réservé du contenu 4"/>
          <p:cNvSpPr>
            <a:spLocks noGrp="1"/>
          </p:cNvSpPr>
          <p:nvPr>
            <p:ph sz="quarter" idx="14"/>
          </p:nvPr>
        </p:nvSpPr>
        <p:spPr/>
        <p:txBody>
          <a:bodyPr/>
          <a:lstStyle/>
          <a:p>
            <a:pPr algn="ctr"/>
            <a:r>
              <a:rPr lang="fr-FR" sz="1800" b="1" dirty="0" smtClean="0"/>
              <a:t>Attention! Réfléchissez bien aux métiers qui risquent de disparaître!</a:t>
            </a:r>
          </a:p>
          <a:p>
            <a:r>
              <a:rPr lang="fr-FR" sz="1800" dirty="0"/>
              <a:t>L</a:t>
            </a:r>
            <a:r>
              <a:rPr lang="fr-FR" sz="1800" dirty="0" smtClean="0"/>
              <a:t>es </a:t>
            </a:r>
            <a:r>
              <a:rPr lang="fr-FR" sz="1800" dirty="0"/>
              <a:t>compétences </a:t>
            </a:r>
            <a:r>
              <a:rPr lang="fr-FR" sz="1800" dirty="0" smtClean="0"/>
              <a:t>qui seront nécessaires </a:t>
            </a:r>
            <a:r>
              <a:rPr lang="fr-FR" sz="1800" dirty="0"/>
              <a:t>pour réussir dans </a:t>
            </a:r>
            <a:r>
              <a:rPr lang="fr-FR" sz="1800" dirty="0" smtClean="0"/>
              <a:t>les métiers </a:t>
            </a:r>
            <a:r>
              <a:rPr lang="fr-FR" sz="1800" dirty="0"/>
              <a:t>avec l'IA </a:t>
            </a:r>
            <a:endParaRPr lang="fr-FR" sz="1800" dirty="0" smtClean="0"/>
          </a:p>
          <a:p>
            <a:endParaRPr lang="fr-FR" sz="1800" dirty="0"/>
          </a:p>
          <a:p>
            <a:r>
              <a:rPr lang="fr-FR" sz="1800" dirty="0"/>
              <a:t>24% indiquent en priorité les </a:t>
            </a:r>
            <a:r>
              <a:rPr lang="fr-FR" sz="1800" i="1" dirty="0">
                <a:solidFill>
                  <a:srgbClr val="00B0F0"/>
                </a:solidFill>
              </a:rPr>
              <a:t>compétences humaines de créativité</a:t>
            </a:r>
            <a:r>
              <a:rPr lang="fr-FR" sz="1800" i="1" dirty="0">
                <a:solidFill>
                  <a:schemeClr val="accent1">
                    <a:lumMod val="25000"/>
                    <a:lumOff val="75000"/>
                  </a:schemeClr>
                </a:solidFill>
              </a:rPr>
              <a:t> </a:t>
            </a:r>
            <a:r>
              <a:rPr lang="fr-FR" sz="1800" dirty="0"/>
              <a:t>/ communication </a:t>
            </a:r>
            <a:r>
              <a:rPr lang="fr-FR" sz="1800" i="1" dirty="0">
                <a:solidFill>
                  <a:srgbClr val="00B0F0"/>
                </a:solidFill>
              </a:rPr>
              <a:t>/ esprit critique</a:t>
            </a:r>
            <a:r>
              <a:rPr lang="fr-FR" sz="1800" dirty="0">
                <a:solidFill>
                  <a:srgbClr val="00B0F0"/>
                </a:solidFill>
              </a:rPr>
              <a:t> </a:t>
            </a:r>
          </a:p>
          <a:p>
            <a:r>
              <a:rPr lang="fr-FR" sz="1800" dirty="0"/>
              <a:t>20% </a:t>
            </a:r>
            <a:r>
              <a:rPr lang="fr-FR" sz="1800" dirty="0" smtClean="0"/>
              <a:t>mettent </a:t>
            </a:r>
            <a:r>
              <a:rPr lang="fr-FR" sz="1800" dirty="0"/>
              <a:t>en priorité </a:t>
            </a:r>
            <a:r>
              <a:rPr lang="fr-FR" sz="1800" i="1" dirty="0">
                <a:solidFill>
                  <a:srgbClr val="00B0F0"/>
                </a:solidFill>
              </a:rPr>
              <a:t>les compétences numériques</a:t>
            </a:r>
            <a:r>
              <a:rPr lang="fr-FR" sz="1800" dirty="0"/>
              <a:t> </a:t>
            </a:r>
          </a:p>
          <a:p>
            <a:r>
              <a:rPr lang="fr-FR" sz="1800" dirty="0"/>
              <a:t>28% pensent qu'il faut associer ces 2 types de compétences</a:t>
            </a:r>
          </a:p>
          <a:p>
            <a:r>
              <a:rPr lang="fr-FR" sz="1800" dirty="0"/>
              <a:t>et certains ajoutent </a:t>
            </a:r>
            <a:r>
              <a:rPr lang="fr-FR" sz="1800" i="1" dirty="0">
                <a:solidFill>
                  <a:srgbClr val="00B0F0"/>
                </a:solidFill>
              </a:rPr>
              <a:t>la nécessité de </a:t>
            </a:r>
            <a:r>
              <a:rPr lang="fr-FR" sz="1800" i="1" dirty="0" smtClean="0">
                <a:solidFill>
                  <a:srgbClr val="00B0F0"/>
                </a:solidFill>
              </a:rPr>
              <a:t>développer </a:t>
            </a:r>
            <a:r>
              <a:rPr lang="fr-FR" sz="1800" i="1" dirty="0">
                <a:solidFill>
                  <a:srgbClr val="00B0F0"/>
                </a:solidFill>
              </a:rPr>
              <a:t>un esprit critique ou stratège</a:t>
            </a:r>
          </a:p>
          <a:p>
            <a:r>
              <a:rPr lang="fr-FR" sz="1800" i="1" dirty="0">
                <a:solidFill>
                  <a:srgbClr val="00B0F0"/>
                </a:solidFill>
              </a:rPr>
              <a:t/>
            </a:r>
            <a:br>
              <a:rPr lang="fr-FR" sz="1800" i="1" dirty="0">
                <a:solidFill>
                  <a:srgbClr val="00B0F0"/>
                </a:solidFill>
              </a:rPr>
            </a:br>
            <a:endParaRPr lang="fr-FR" sz="1800" i="1" dirty="0">
              <a:solidFill>
                <a:srgbClr val="00B0F0"/>
              </a:solidFill>
            </a:endParaRPr>
          </a:p>
          <a:p>
            <a:pPr algn="ctr"/>
            <a:endParaRPr lang="fr-FR" sz="1800" b="1" dirty="0"/>
          </a:p>
        </p:txBody>
      </p:sp>
      <p:sp>
        <p:nvSpPr>
          <p:cNvPr id="6" name="Espace réservé du texte 5"/>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3461685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solidFill>
                  <a:schemeClr val="bg1"/>
                </a:solidFill>
              </a:rPr>
              <a:t>19/01/2026</a:t>
            </a:fld>
            <a:endParaRPr lang="fr-FR" cap="all" dirty="0">
              <a:solidFill>
                <a:schemeClr val="bg1"/>
              </a:solidFill>
            </a:endParaRPr>
          </a:p>
        </p:txBody>
      </p:sp>
      <p:sp>
        <p:nvSpPr>
          <p:cNvPr id="11" name="Espace réservé du numéro de diapositive 10"/>
          <p:cNvSpPr>
            <a:spLocks noGrp="1"/>
          </p:cNvSpPr>
          <p:nvPr>
            <p:ph type="sldNum" sz="quarter" idx="12"/>
          </p:nvPr>
        </p:nvSpPr>
        <p:spPr>
          <a:xfrm>
            <a:off x="7596336" y="4783500"/>
            <a:ext cx="1170000" cy="360000"/>
          </a:xfrm>
        </p:spPr>
        <p:txBody>
          <a:bodyPr/>
          <a:lstStyle/>
          <a:p>
            <a:fld id="{733122C9-A0B9-462F-8757-0847AD287B63}" type="slidenum">
              <a:rPr lang="fr-FR" smtClean="0">
                <a:solidFill>
                  <a:schemeClr val="bg1"/>
                </a:solidFill>
              </a:rPr>
              <a:pPr/>
              <a:t>9</a:t>
            </a:fld>
            <a:endParaRPr lang="fr-FR" dirty="0">
              <a:solidFill>
                <a:schemeClr val="bg1"/>
              </a:solidFill>
            </a:endParaRPr>
          </a:p>
        </p:txBody>
      </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09453814"/>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themeOverride>
</file>

<file path=docProps/app.xml><?xml version="1.0" encoding="utf-8"?>
<Properties xmlns="http://schemas.openxmlformats.org/officeDocument/2006/extended-properties" xmlns:vt="http://schemas.openxmlformats.org/officeDocument/2006/docPropsVTypes">
  <Template/>
  <TotalTime>15955</TotalTime>
  <Words>4871</Words>
  <Application>Microsoft Office PowerPoint</Application>
  <PresentationFormat>Affichage à l'écran (16:9)</PresentationFormat>
  <Paragraphs>471</Paragraphs>
  <Slides>48</Slides>
  <Notes>5</Notes>
  <HiddenSlides>0</HiddenSlides>
  <MMClips>0</MMClips>
  <ScaleCrop>false</ScaleCrop>
  <HeadingPairs>
    <vt:vector size="8" baseType="variant">
      <vt:variant>
        <vt:lpstr>Polices utilisées</vt:lpstr>
      </vt:variant>
      <vt:variant>
        <vt:i4>9</vt:i4>
      </vt:variant>
      <vt:variant>
        <vt:lpstr>Thème</vt:lpstr>
      </vt:variant>
      <vt:variant>
        <vt:i4>1</vt:i4>
      </vt:variant>
      <vt:variant>
        <vt:lpstr>Serveurs OLE incorporés</vt:lpstr>
      </vt:variant>
      <vt:variant>
        <vt:i4>0</vt:i4>
      </vt:variant>
      <vt:variant>
        <vt:lpstr>Titres des diapositives</vt:lpstr>
      </vt:variant>
      <vt:variant>
        <vt:i4>48</vt:i4>
      </vt:variant>
    </vt:vector>
  </HeadingPairs>
  <TitlesOfParts>
    <vt:vector size="58" baseType="lpstr">
      <vt:lpstr>Aptos</vt:lpstr>
      <vt:lpstr>Arial</vt:lpstr>
      <vt:lpstr>Arial-ItalicMT</vt:lpstr>
      <vt:lpstr>Calibri</vt:lpstr>
      <vt:lpstr>Courier New</vt:lpstr>
      <vt:lpstr>Lucida Grande</vt:lpstr>
      <vt:lpstr>Marianne</vt:lpstr>
      <vt:lpstr>Marianne Light</vt:lpstr>
      <vt:lpstr>Wingdings</vt:lpstr>
      <vt:lpstr>OPÉRATEURS</vt:lpstr>
      <vt:lpstr>Présentation PowerPoint</vt:lpstr>
      <vt:lpstr>Présentation PowerPoint</vt:lpstr>
      <vt:lpstr>Présentation PowerPoint</vt:lpstr>
      <vt:lpstr>PARCOURSUP au Lycée DUMAS: 12 élèves sans vœux en 2025</vt:lpstr>
      <vt:lpstr>RESULTATS Parcoursup Dumas 2025 à J+3</vt:lpstr>
      <vt:lpstr>Résultats Dumas Parcoursup 2025 par doublette Détail en envoi PDF parallèle au 20.01</vt:lpstr>
      <vt:lpstr>Résultat PREPA CPGE Dumas 2025: n°3 des meilleures progressions nationales!</vt:lpstr>
      <vt:lpstr>CHOIX DE L’ORIENTATION ET IA</vt:lpstr>
      <vt:lpstr>Présentation PowerPoint</vt:lpstr>
      <vt:lpstr>LE BON RÉFLEXE : S’INFORMER</vt:lpstr>
      <vt:lpstr>LE BON REFLEXE : ÉCHANGER, SE PRÉPARER</vt:lpstr>
      <vt:lpstr>Présentation PowerPoint</vt:lpstr>
      <vt:lpstr>Présentation PowerPoint</vt:lpstr>
      <vt:lpstr>&gt;&gt; une rubrique dédiée aux critères d’analyse des candidatures avec une présentation globale et détaillée    &gt;&gt; la rubrique « Conseils » pour faire passer des messages aux candidats     &gt;&gt; Des rapports d’analyse des candidatures de l’année riches en données pour réfléchir      </vt:lpstr>
      <vt:lpstr>Des conseils personnalisés pour vous aider  : consultez les critères spécifiques de la formation,  diversifiez vos vœux en alternant vœux d’ambition, de raison, de précaution</vt:lpstr>
      <vt:lpstr>Présentation PowerPoint</vt:lpstr>
      <vt:lpstr>Consolider votre projet d’orientation </vt:lpstr>
      <vt:lpstr>Présentation PowerPoint</vt:lpstr>
      <vt:lpstr>Présentation PowerPoint</vt:lpstr>
      <vt:lpstr>S’inscrire sur Parcoursup à partir du 19 janvier 2026 </vt:lpstr>
      <vt:lpstr>Formuler librement vos vœux sur Parcoursup </vt:lpstr>
      <vt:lpstr>Focus sur les vœux multiples (1/4) </vt:lpstr>
      <vt:lpstr>Focus sur les vœux multiples (2/4) </vt:lpstr>
      <vt:lpstr>Focus sur les vœux multiples (3/4)  </vt:lpstr>
      <vt:lpstr>Focus sur les vœux multiples : exemples (4/4)</vt:lpstr>
      <vt:lpstr>Présentation PowerPoint</vt:lpstr>
      <vt:lpstr>Présentation PowerPoint</vt:lpstr>
      <vt:lpstr>Focus sur les vœux en apprentissage </vt:lpstr>
      <vt:lpstr>Présentation PowerPoint</vt:lpstr>
      <vt:lpstr>Finaliser son dossier et confirmer ses vœux </vt:lpstr>
      <vt:lpstr>La lettre de motivation</vt:lpstr>
      <vt:lpstr>La rubrique « autres projets »</vt:lpstr>
      <vt:lpstr>La rubrique « Activités et centre d’intérêts » </vt:lpstr>
      <vt:lpstr>L’attestation de passation du questionnaire pour les vœux en licence de Droit</vt:lpstr>
      <vt:lpstr>Présentation PowerPoint</vt:lpstr>
      <vt:lpstr>Présentation PowerPoint</vt:lpstr>
      <vt:lpstr>Présentation PowerPoint</vt:lpstr>
      <vt:lpstr> L’analyse des candidatures par les formations</vt:lpstr>
      <vt:lpstr>Présentation PowerPoint</vt:lpstr>
      <vt:lpstr>Présentation PowerPoint</vt:lpstr>
      <vt:lpstr>Présentation PowerPoint</vt:lpstr>
      <vt:lpstr>Étape 3 : consulter les réponses des formations et faire ses choix </vt:lpstr>
      <vt:lpstr>Présentation PowerPoint</vt:lpstr>
      <vt:lpstr>Présentation PowerPoint</vt:lpstr>
      <vt:lpstr>Des services pour vous aider et répondre à vos questions</vt:lpstr>
      <vt:lpstr>Pensez aussi à préparer votre future vie étudiant</vt:lpstr>
      <vt:lpstr>SYNTHESE DES REMARQUES et CONSEILS</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provadj</cp:lastModifiedBy>
  <cp:revision>457</cp:revision>
  <dcterms:created xsi:type="dcterms:W3CDTF">2020-10-27T08:44:50Z</dcterms:created>
  <dcterms:modified xsi:type="dcterms:W3CDTF">2026-01-19T13:06:30Z</dcterms:modified>
</cp:coreProperties>
</file>