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9" r:id="rId4"/>
    <p:sldId id="282" r:id="rId5"/>
    <p:sldId id="283" r:id="rId6"/>
    <p:sldId id="275" r:id="rId7"/>
    <p:sldId id="284" r:id="rId8"/>
    <p:sldId id="277" r:id="rId9"/>
    <p:sldId id="280" r:id="rId10"/>
    <p:sldId id="271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as Davieau" initials="ND" lastIdx="3" clrIdx="0">
    <p:extLst>
      <p:ext uri="{19B8F6BF-5375-455C-9EA6-DF929625EA0E}">
        <p15:presenceInfo xmlns:p15="http://schemas.microsoft.com/office/powerpoint/2012/main" userId="S::nicolas.davieau@sciencespo.fr::d3e7184f-dd74-4fd7-b32b-ca0e156013dc" providerId="AD"/>
      </p:ext>
    </p:extLst>
  </p:cmAuthor>
  <p:cmAuthor id="2" name="stephanie" initials="s" lastIdx="0" clrIdx="1">
    <p:extLst>
      <p:ext uri="{19B8F6BF-5375-455C-9EA6-DF929625EA0E}">
        <p15:presenceInfo xmlns:p15="http://schemas.microsoft.com/office/powerpoint/2012/main" userId="stephan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8CA"/>
    <a:srgbClr val="B20AA2"/>
    <a:srgbClr val="E08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20" y="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FA6D49-20B9-468D-A908-85DD356D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74EE376-05F0-40E8-BAC5-5DDA6A227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6CECE5-1EE6-495B-B76A-B745D682E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070C-215C-4BA9-9442-2B16AF68A385}" type="datetimeFigureOut">
              <a:rPr lang="fr-FR" smtClean="0"/>
              <a:pPr/>
              <a:t>06/05/2021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ECDF0E-AC38-4C3E-B667-088C16C4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6DA72E-7C87-4434-9562-F5F5FC82A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00F-DF7E-4D45-90CA-0A25C00939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362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A8AD60-4107-4BC7-9774-B09699614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6CDDDAE-BD55-4DC5-A6F4-003AB9A45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27EB86-90D9-4326-A856-0BB2BA6AC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070C-215C-4BA9-9442-2B16AF68A385}" type="datetimeFigureOut">
              <a:rPr lang="fr-FR" smtClean="0"/>
              <a:pPr/>
              <a:t>06/05/2021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379CCD-72E2-4181-B249-E0BDE5ECF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9CEEB8-47DB-4A03-A2C7-00B6C9380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00F-DF7E-4D45-90CA-0A25C00939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476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509BD8D-D37F-4407-AF10-818B4B540F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96F2179-2B12-4259-9915-C9BF5502E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84AD3D-72E9-47D9-B8CB-D6F5FE590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070C-215C-4BA9-9442-2B16AF68A385}" type="datetimeFigureOut">
              <a:rPr lang="fr-FR" smtClean="0"/>
              <a:pPr/>
              <a:t>06/05/2021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D0FB95-0659-49BC-8576-1E216A618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2D3247-8163-456F-9FFB-E81BFCB4D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00F-DF7E-4D45-90CA-0A25C00939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81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36E3FD-52BA-4E87-B4B1-AE0C42E21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F30AB3-00AD-4580-9EE3-A7E0F5954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3C2270-8335-41D4-BE5E-2B1F71B6C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070C-215C-4BA9-9442-2B16AF68A385}" type="datetimeFigureOut">
              <a:rPr lang="fr-FR" smtClean="0"/>
              <a:pPr/>
              <a:t>06/05/2021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8471D8-1F48-40A9-937C-0FA8616DD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B93256-4BFA-49F7-979A-F4F0101F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00F-DF7E-4D45-90CA-0A25C00939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32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DB2F99-5316-4BD7-9447-84432751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F7CFC6-C175-4BF4-8C7A-567F5AAA0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5E0971-D027-42AA-A24F-A8D395F83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070C-215C-4BA9-9442-2B16AF68A385}" type="datetimeFigureOut">
              <a:rPr lang="fr-FR" smtClean="0"/>
              <a:pPr/>
              <a:t>06/05/2021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1C372C-2BE4-4D1A-8631-4AFC8B253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5CFF10-1197-4E5C-A6FD-9A02B4C94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00F-DF7E-4D45-90CA-0A25C00939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972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41202C-750A-409D-AC83-2FBB2D3F7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D28EA7-F08D-4A67-8D29-CB1056813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7858D9-8B34-4035-82D7-D65401054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1DF456-0EFA-4D8E-96EF-AFDEAF4F0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070C-215C-4BA9-9442-2B16AF68A385}" type="datetimeFigureOut">
              <a:rPr lang="fr-FR" smtClean="0"/>
              <a:pPr/>
              <a:t>06/05/2021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D42703-4580-4C1B-AED9-4F2FF84CA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8C46E2-27E4-4C2F-89A6-DDEF7E866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00F-DF7E-4D45-90CA-0A25C00939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41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A4DED4-C88D-42AC-8196-ABCCEEC14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C42C24-C3F5-4332-8216-4EBBE0708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5F6CA1F-5744-415D-9774-DA139AF0D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8B61022-C658-4F35-8B95-6C262CD7F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C65425F-A9FC-4D80-8CFB-0949A6502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4A8E131-1831-4134-98B0-D516518B6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070C-215C-4BA9-9442-2B16AF68A385}" type="datetimeFigureOut">
              <a:rPr lang="fr-FR" smtClean="0"/>
              <a:pPr/>
              <a:t>06/05/2021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701C8B9-2E76-4914-A429-579F01BF2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22D558A-7EBA-4ADE-9478-9BC030AC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00F-DF7E-4D45-90CA-0A25C00939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58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FD0B74-26E9-44B2-A5AB-96D231A05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7D35893-BB2B-4F88-8D9C-ED6728177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070C-215C-4BA9-9442-2B16AF68A385}" type="datetimeFigureOut">
              <a:rPr lang="fr-FR" smtClean="0"/>
              <a:pPr/>
              <a:t>06/05/2021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AD798E-640B-499D-B55B-34A4AC2C0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15607C8-1D36-4CF8-8E8A-E17302839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00F-DF7E-4D45-90CA-0A25C00939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56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FFADB9-29D5-4D60-A294-2B6C21A69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070C-215C-4BA9-9442-2B16AF68A385}" type="datetimeFigureOut">
              <a:rPr lang="fr-FR" smtClean="0"/>
              <a:pPr/>
              <a:t>06/05/2021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EBAF8FB-20E8-4869-85F0-D529491CD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F301AD-7406-4871-AC6C-714F5E7F2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00F-DF7E-4D45-90CA-0A25C00939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7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B5442B-9437-4DE3-94A1-C3C4FDC1E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F70423-ECA1-48B4-A6B0-C0CAA249B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E47349C-7424-41BE-B4F9-E93F90F05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E063D0-C308-4819-8457-44A193C8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070C-215C-4BA9-9442-2B16AF68A385}" type="datetimeFigureOut">
              <a:rPr lang="fr-FR" smtClean="0"/>
              <a:pPr/>
              <a:t>06/05/2021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0B6903-248E-4B0E-8794-2D434F567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A0DAEA-457E-4399-9C41-B8B3B2C4E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00F-DF7E-4D45-90CA-0A25C00939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09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9D237A-0AA2-4697-8694-C404436E8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4C95037-5C8B-4407-9AC6-B4AEA3ED02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EB831C-F73C-42E5-AF43-95E5FCABE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63C5F8-5C85-436E-A2FB-744DF9A2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6070C-215C-4BA9-9442-2B16AF68A385}" type="datetimeFigureOut">
              <a:rPr lang="fr-FR" smtClean="0"/>
              <a:pPr/>
              <a:t>06/05/2021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66171E2-E329-40FA-B6AF-9075C6E30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C9B119-4644-4F5A-8DF0-F834B8FF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00F-DF7E-4D45-90CA-0A25C00939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817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668703F-B897-419D-A042-DF8F97914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1DDB0F-000E-4CA5-B2D4-40036B368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4A7C72-5C96-4BA8-ACC8-2063F768D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6070C-215C-4BA9-9442-2B16AF68A385}" type="datetimeFigureOut">
              <a:rPr lang="fr-FR" smtClean="0"/>
              <a:pPr/>
              <a:t>06/05/2021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D93F55-2A4A-4C0F-9741-E776EEFC0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ACC9CB-CFFE-4318-8277-9F4EA24BA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9D00F-DF7E-4D45-90CA-0A25C009397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71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2846AA15-9A6A-47FC-9923-3E8C23401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223" y="675741"/>
            <a:ext cx="9144000" cy="1655762"/>
          </a:xfrm>
        </p:spPr>
        <p:txBody>
          <a:bodyPr>
            <a:normAutofit/>
          </a:bodyPr>
          <a:lstStyle/>
          <a:p>
            <a:r>
              <a:rPr lang="fr-FR" sz="5400" dirty="0">
                <a:solidFill>
                  <a:srgbClr val="FF0000"/>
                </a:solidFill>
                <a:latin typeface="Abadi MT Condensed Extra Bold"/>
                <a:ea typeface="GungsuhChe" pitchFamily="49" charset="-127"/>
                <a:cs typeface="Abadi MT Condensed Extra Bold"/>
              </a:rPr>
              <a:t>Pourquoi la choisir?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/>
          <a:srcRect l="29572" r="29207"/>
          <a:stretch/>
        </p:blipFill>
        <p:spPr>
          <a:xfrm>
            <a:off x="8970210" y="0"/>
            <a:ext cx="3168867" cy="28213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2264" y="23043"/>
            <a:ext cx="3010053" cy="2403968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1524000" y="1545021"/>
            <a:ext cx="9144000" cy="1323178"/>
          </a:xfrm>
        </p:spPr>
        <p:txBody>
          <a:bodyPr/>
          <a:lstStyle/>
          <a:p>
            <a:r>
              <a:rPr lang="fr-FR" dirty="0"/>
              <a:t>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77498"/>
            <a:ext cx="3975481" cy="208050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 cstate="print"/>
          <a:srcRect t="1991" b="8412"/>
          <a:stretch/>
        </p:blipFill>
        <p:spPr>
          <a:xfrm>
            <a:off x="8539607" y="3359020"/>
            <a:ext cx="3652393" cy="349898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01857936-2817-4A47-91D2-2B27D99A8272}"/>
              </a:ext>
            </a:extLst>
          </p:cNvPr>
          <p:cNvSpPr txBox="1">
            <a:spLocks/>
          </p:cNvSpPr>
          <p:nvPr/>
        </p:nvSpPr>
        <p:spPr>
          <a:xfrm>
            <a:off x="1858812" y="236535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latin typeface="Abadi MT Condensed Extra Bold"/>
                <a:ea typeface="GungsuhChe" pitchFamily="49" charset="-127"/>
                <a:cs typeface="Abadi MT Condensed Extra Bold"/>
              </a:rPr>
              <a:t>Spécialité: </a:t>
            </a:r>
            <a:r>
              <a:rPr lang="fr-FR" b="1">
                <a:latin typeface="Abadi MT Condensed Extra Bold"/>
                <a:ea typeface="GungsuhChe" pitchFamily="49" charset="-127"/>
                <a:cs typeface="Abadi MT Condensed Extra Bold"/>
              </a:rPr>
              <a:t>HISTOIRE,GEOGRAPHIE,</a:t>
            </a:r>
          </a:p>
          <a:p>
            <a:r>
              <a:rPr lang="fr-FR" b="1">
                <a:latin typeface="Abadi MT Condensed Extra Bold"/>
                <a:ea typeface="GungsuhChe" pitchFamily="49" charset="-127"/>
                <a:cs typeface="Abadi MT Condensed Extra Bold"/>
              </a:rPr>
              <a:t>GEOPOLITIQUE</a:t>
            </a:r>
            <a:r>
              <a:rPr lang="fr-FR" b="1" dirty="0">
                <a:latin typeface="Abadi MT Condensed Extra Bold"/>
                <a:ea typeface="GungsuhChe" pitchFamily="49" charset="-127"/>
                <a:cs typeface="Abadi MT Condensed Extra Bold"/>
              </a:rPr>
              <a:t>, SCIENCES POLITIQUES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6" cstate="print"/>
          <a:srcRect b="42260"/>
          <a:stretch/>
        </p:blipFill>
        <p:spPr>
          <a:xfrm>
            <a:off x="4744132" y="4661070"/>
            <a:ext cx="2808012" cy="219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38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5AFB4E95-89D4-457A-AE4B-CC2790ED96B6}"/>
              </a:ext>
            </a:extLst>
          </p:cNvPr>
          <p:cNvSpPr/>
          <p:nvPr/>
        </p:nvSpPr>
        <p:spPr>
          <a:xfrm rot="20113244">
            <a:off x="5336547" y="2353750"/>
            <a:ext cx="2415468" cy="3600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322FC8C2-B5D8-4275-B54D-4EAEF5DBC6AC}"/>
              </a:ext>
            </a:extLst>
          </p:cNvPr>
          <p:cNvSpPr/>
          <p:nvPr/>
        </p:nvSpPr>
        <p:spPr>
          <a:xfrm rot="921341">
            <a:off x="5530261" y="3210976"/>
            <a:ext cx="2233285" cy="3600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8A4DDB-3305-4BC2-A1E4-199990241952}"/>
              </a:ext>
            </a:extLst>
          </p:cNvPr>
          <p:cNvSpPr/>
          <p:nvPr/>
        </p:nvSpPr>
        <p:spPr>
          <a:xfrm>
            <a:off x="10108912" y="3367143"/>
            <a:ext cx="1349084" cy="29153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Les frontières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1DD68A-6A45-4369-B33F-B82900393CBB}"/>
              </a:ext>
            </a:extLst>
          </p:cNvPr>
          <p:cNvSpPr/>
          <p:nvPr/>
        </p:nvSpPr>
        <p:spPr>
          <a:xfrm>
            <a:off x="9758131" y="2820838"/>
            <a:ext cx="2162203" cy="42110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Les dynamiques des grandes puissances internationales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D68E413-BDA5-4340-B719-7B987021CEDA}"/>
              </a:ext>
            </a:extLst>
          </p:cNvPr>
          <p:cNvSpPr/>
          <p:nvPr/>
        </p:nvSpPr>
        <p:spPr>
          <a:xfrm>
            <a:off x="7809274" y="2847580"/>
            <a:ext cx="1349084" cy="29153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La démocratie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D5025E0-F19E-44A3-92CD-F222281B6631}"/>
              </a:ext>
            </a:extLst>
          </p:cNvPr>
          <p:cNvSpPr/>
          <p:nvPr/>
        </p:nvSpPr>
        <p:spPr>
          <a:xfrm>
            <a:off x="9728929" y="3763787"/>
            <a:ext cx="2247978" cy="41450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Regard critique sur les sources et modes de communication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A3D1231-8ED8-40BB-B0D8-1312E01A4956}"/>
              </a:ext>
            </a:extLst>
          </p:cNvPr>
          <p:cNvSpPr/>
          <p:nvPr/>
        </p:nvSpPr>
        <p:spPr>
          <a:xfrm>
            <a:off x="9334817" y="4306355"/>
            <a:ext cx="2751344" cy="26792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Les relations entre Etats et Religion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18B5F84-A6C4-4855-A12E-FD892D409E21}"/>
              </a:ext>
            </a:extLst>
          </p:cNvPr>
          <p:cNvSpPr/>
          <p:nvPr/>
        </p:nvSpPr>
        <p:spPr>
          <a:xfrm>
            <a:off x="3624282" y="0"/>
            <a:ext cx="1529060" cy="4448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Sciences Po Paris + IEP de province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97CA0-8B8C-41F1-A74A-09ECACD86245}"/>
              </a:ext>
            </a:extLst>
          </p:cNvPr>
          <p:cNvSpPr/>
          <p:nvPr/>
        </p:nvSpPr>
        <p:spPr>
          <a:xfrm>
            <a:off x="4053085" y="1119674"/>
            <a:ext cx="1450556" cy="8192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 Classes prépa littéraires, lettres et sciences sociales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8523B8-294C-4D03-A07C-A35100242A9B}"/>
              </a:ext>
            </a:extLst>
          </p:cNvPr>
          <p:cNvSpPr/>
          <p:nvPr/>
        </p:nvSpPr>
        <p:spPr>
          <a:xfrm>
            <a:off x="0" y="2164040"/>
            <a:ext cx="1529060" cy="56121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 </a:t>
            </a:r>
            <a:r>
              <a:rPr lang="fr-FR" sz="1200" b="1" dirty="0">
                <a:solidFill>
                  <a:schemeClr val="tx1"/>
                </a:solidFill>
              </a:rPr>
              <a:t>Ecoles de journalisme et médias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E2128B6-8287-4DA4-A116-C305C6B82064}"/>
              </a:ext>
            </a:extLst>
          </p:cNvPr>
          <p:cNvSpPr/>
          <p:nvPr/>
        </p:nvSpPr>
        <p:spPr>
          <a:xfrm>
            <a:off x="1883585" y="0"/>
            <a:ext cx="1529060" cy="7312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Classes prépa aux écoles de commerce</a:t>
            </a:r>
          </a:p>
          <a:p>
            <a:pPr algn="ctr"/>
            <a:r>
              <a:rPr lang="fr-FR" sz="1200" b="1" dirty="0">
                <a:solidFill>
                  <a:schemeClr val="tx1"/>
                </a:solidFill>
              </a:rPr>
              <a:t>HEC, ESSEC…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3CAB339-7169-4793-A8F2-845F8B3DDE14}"/>
              </a:ext>
            </a:extLst>
          </p:cNvPr>
          <p:cNvSpPr/>
          <p:nvPr/>
        </p:nvSpPr>
        <p:spPr>
          <a:xfrm>
            <a:off x="0" y="0"/>
            <a:ext cx="1529060" cy="6021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Métier du droit: magistrats, avocats….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0D9C8D9-C623-4D24-8FF9-77BB33B98E3C}"/>
              </a:ext>
            </a:extLst>
          </p:cNvPr>
          <p:cNvSpPr/>
          <p:nvPr/>
        </p:nvSpPr>
        <p:spPr>
          <a:xfrm>
            <a:off x="0" y="764391"/>
            <a:ext cx="1529060" cy="4448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Carrières diplomatiques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65237BC-D74E-413A-95AE-2B821F9570C2}"/>
              </a:ext>
            </a:extLst>
          </p:cNvPr>
          <p:cNvSpPr/>
          <p:nvPr/>
        </p:nvSpPr>
        <p:spPr>
          <a:xfrm>
            <a:off x="0" y="1398824"/>
            <a:ext cx="1565496" cy="5862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Divers cursus universitaires: droit, histoire, géo, éco…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3324198-F594-4026-83F4-2B966FEE36BE}"/>
              </a:ext>
            </a:extLst>
          </p:cNvPr>
          <p:cNvSpPr/>
          <p:nvPr/>
        </p:nvSpPr>
        <p:spPr>
          <a:xfrm>
            <a:off x="4247228" y="616729"/>
            <a:ext cx="1330640" cy="2571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</a:rPr>
              <a:t>Concours: ENA</a:t>
            </a:r>
          </a:p>
        </p:txBody>
      </p: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F5638A1A-66FB-4EE2-A06A-6557971D7BA1}"/>
              </a:ext>
            </a:extLst>
          </p:cNvPr>
          <p:cNvCxnSpPr>
            <a:cxnSpLocks/>
          </p:cNvCxnSpPr>
          <p:nvPr/>
        </p:nvCxnSpPr>
        <p:spPr>
          <a:xfrm flipH="1" flipV="1">
            <a:off x="1529553" y="587151"/>
            <a:ext cx="1311036" cy="10513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36AE497B-9524-432A-9843-4D8A1EE548E6}"/>
              </a:ext>
            </a:extLst>
          </p:cNvPr>
          <p:cNvCxnSpPr>
            <a:cxnSpLocks/>
            <a:endCxn id="46" idx="3"/>
          </p:cNvCxnSpPr>
          <p:nvPr/>
        </p:nvCxnSpPr>
        <p:spPr>
          <a:xfrm flipH="1" flipV="1">
            <a:off x="1529060" y="986836"/>
            <a:ext cx="1229589" cy="6380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F909705C-9C6C-49FD-B9A3-68B407BC8B46}"/>
              </a:ext>
            </a:extLst>
          </p:cNvPr>
          <p:cNvCxnSpPr>
            <a:cxnSpLocks/>
          </p:cNvCxnSpPr>
          <p:nvPr/>
        </p:nvCxnSpPr>
        <p:spPr>
          <a:xfrm flipH="1" flipV="1">
            <a:off x="2783014" y="764391"/>
            <a:ext cx="84890" cy="7785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2EEBB6D5-368C-4CF5-BAF0-F9C71DAE96D4}"/>
              </a:ext>
            </a:extLst>
          </p:cNvPr>
          <p:cNvCxnSpPr>
            <a:cxnSpLocks/>
          </p:cNvCxnSpPr>
          <p:nvPr/>
        </p:nvCxnSpPr>
        <p:spPr>
          <a:xfrm flipV="1">
            <a:off x="2854246" y="477910"/>
            <a:ext cx="1174474" cy="1106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3C3BA1A8-B3DB-48DD-A20B-2CABA67E69CB}"/>
              </a:ext>
            </a:extLst>
          </p:cNvPr>
          <p:cNvCxnSpPr>
            <a:cxnSpLocks/>
            <a:endCxn id="48" idx="1"/>
          </p:cNvCxnSpPr>
          <p:nvPr/>
        </p:nvCxnSpPr>
        <p:spPr>
          <a:xfrm flipV="1">
            <a:off x="2895216" y="745311"/>
            <a:ext cx="1352012" cy="8522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0E9E73A8-A8C6-4134-A56C-B243D67DB890}"/>
              </a:ext>
            </a:extLst>
          </p:cNvPr>
          <p:cNvCxnSpPr>
            <a:cxnSpLocks/>
            <a:endCxn id="47" idx="3"/>
          </p:cNvCxnSpPr>
          <p:nvPr/>
        </p:nvCxnSpPr>
        <p:spPr>
          <a:xfrm flipH="1">
            <a:off x="1565496" y="1638547"/>
            <a:ext cx="1247780" cy="533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55118E24-7A3B-4E7D-80EA-009BD8940253}"/>
              </a:ext>
            </a:extLst>
          </p:cNvPr>
          <p:cNvCxnSpPr>
            <a:cxnSpLocks/>
            <a:endCxn id="43" idx="3"/>
          </p:cNvCxnSpPr>
          <p:nvPr/>
        </p:nvCxnSpPr>
        <p:spPr>
          <a:xfrm flipH="1">
            <a:off x="1529060" y="1699123"/>
            <a:ext cx="1256698" cy="745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1256F2CC-6E4D-45C5-9BFF-E7F9407A45D1}"/>
              </a:ext>
            </a:extLst>
          </p:cNvPr>
          <p:cNvCxnSpPr>
            <a:cxnSpLocks/>
            <a:endCxn id="42" idx="1"/>
          </p:cNvCxnSpPr>
          <p:nvPr/>
        </p:nvCxnSpPr>
        <p:spPr>
          <a:xfrm flipV="1">
            <a:off x="2867903" y="1529310"/>
            <a:ext cx="1185182" cy="1228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35F19D3D-2289-42D1-937D-0C99C3BA58CF}"/>
              </a:ext>
            </a:extLst>
          </p:cNvPr>
          <p:cNvSpPr/>
          <p:nvPr/>
        </p:nvSpPr>
        <p:spPr>
          <a:xfrm>
            <a:off x="9174302" y="151267"/>
            <a:ext cx="1850491" cy="9470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Approfondir la méthode d’analyse, de recherche et développement du sens critique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ECAD67C-7F6A-4893-B35A-E549F696080B}"/>
              </a:ext>
            </a:extLst>
          </p:cNvPr>
          <p:cNvSpPr/>
          <p:nvPr/>
        </p:nvSpPr>
        <p:spPr>
          <a:xfrm>
            <a:off x="7105676" y="119317"/>
            <a:ext cx="1850491" cy="9470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Mieux comprendre les enjeux et grandes questions du monde contemporain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B776DF7-07F9-41E1-BAFC-63FF5D48B577}"/>
              </a:ext>
            </a:extLst>
          </p:cNvPr>
          <p:cNvSpPr/>
          <p:nvPr/>
        </p:nvSpPr>
        <p:spPr>
          <a:xfrm>
            <a:off x="9549200" y="2212039"/>
            <a:ext cx="1850491" cy="4126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Cultiver l’ouverture d’esprit et l’autonomie</a:t>
            </a:r>
          </a:p>
        </p:txBody>
      </p: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2C50D1C5-F691-4741-804F-3EFAEE4896A9}"/>
              </a:ext>
            </a:extLst>
          </p:cNvPr>
          <p:cNvCxnSpPr>
            <a:cxnSpLocks/>
            <a:endCxn id="67" idx="2"/>
          </p:cNvCxnSpPr>
          <p:nvPr/>
        </p:nvCxnSpPr>
        <p:spPr>
          <a:xfrm flipH="1" flipV="1">
            <a:off x="8030922" y="1066362"/>
            <a:ext cx="204055" cy="722385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necteur droit avec flèche 71">
            <a:extLst>
              <a:ext uri="{FF2B5EF4-FFF2-40B4-BE49-F238E27FC236}">
                <a16:creationId xmlns:a16="http://schemas.microsoft.com/office/drawing/2014/main" id="{46B38394-3B0C-4A28-B056-CB1513070958}"/>
              </a:ext>
            </a:extLst>
          </p:cNvPr>
          <p:cNvCxnSpPr>
            <a:cxnSpLocks/>
          </p:cNvCxnSpPr>
          <p:nvPr/>
        </p:nvCxnSpPr>
        <p:spPr>
          <a:xfrm flipV="1">
            <a:off x="8248634" y="1106019"/>
            <a:ext cx="901341" cy="641765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necteur droit avec flèche 75">
            <a:extLst>
              <a:ext uri="{FF2B5EF4-FFF2-40B4-BE49-F238E27FC236}">
                <a16:creationId xmlns:a16="http://schemas.microsoft.com/office/drawing/2014/main" id="{C6163AFA-EC26-4C2A-AD29-F3CB285EFBFD}"/>
              </a:ext>
            </a:extLst>
          </p:cNvPr>
          <p:cNvCxnSpPr>
            <a:cxnSpLocks/>
            <a:endCxn id="68" idx="1"/>
          </p:cNvCxnSpPr>
          <p:nvPr/>
        </p:nvCxnSpPr>
        <p:spPr>
          <a:xfrm>
            <a:off x="8248634" y="1788747"/>
            <a:ext cx="1300566" cy="629626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necteur droit avec flèche 77">
            <a:extLst>
              <a:ext uri="{FF2B5EF4-FFF2-40B4-BE49-F238E27FC236}">
                <a16:creationId xmlns:a16="http://schemas.microsoft.com/office/drawing/2014/main" id="{44AAEFB1-ED90-46AD-BB73-69E048B392E0}"/>
              </a:ext>
            </a:extLst>
          </p:cNvPr>
          <p:cNvCxnSpPr>
            <a:cxnSpLocks/>
            <a:endCxn id="30" idx="2"/>
          </p:cNvCxnSpPr>
          <p:nvPr/>
        </p:nvCxnSpPr>
        <p:spPr>
          <a:xfrm flipV="1">
            <a:off x="8453484" y="3139117"/>
            <a:ext cx="30332" cy="656849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Connecteur droit avec flèche 79">
            <a:extLst>
              <a:ext uri="{FF2B5EF4-FFF2-40B4-BE49-F238E27FC236}">
                <a16:creationId xmlns:a16="http://schemas.microsoft.com/office/drawing/2014/main" id="{38FB6995-5ABC-4477-9188-5AF80F245BD7}"/>
              </a:ext>
            </a:extLst>
          </p:cNvPr>
          <p:cNvCxnSpPr>
            <a:cxnSpLocks/>
            <a:endCxn id="29" idx="1"/>
          </p:cNvCxnSpPr>
          <p:nvPr/>
        </p:nvCxnSpPr>
        <p:spPr>
          <a:xfrm flipV="1">
            <a:off x="8439827" y="3031391"/>
            <a:ext cx="1318304" cy="77823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necteur droit avec flèche 81">
            <a:extLst>
              <a:ext uri="{FF2B5EF4-FFF2-40B4-BE49-F238E27FC236}">
                <a16:creationId xmlns:a16="http://schemas.microsoft.com/office/drawing/2014/main" id="{40B73C5A-4CB0-4F49-A051-ECB7EA110256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8480798" y="3512912"/>
            <a:ext cx="1628114" cy="283054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id="{6054FF35-E001-4392-89FB-96D10DD629B3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8494454" y="3809621"/>
            <a:ext cx="1234475" cy="161419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FB939BBA-2E28-449C-9C32-74B185F6FF05}"/>
              </a:ext>
            </a:extLst>
          </p:cNvPr>
          <p:cNvCxnSpPr>
            <a:cxnSpLocks/>
          </p:cNvCxnSpPr>
          <p:nvPr/>
        </p:nvCxnSpPr>
        <p:spPr>
          <a:xfrm>
            <a:off x="8426171" y="3795966"/>
            <a:ext cx="908646" cy="538925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457567D2-9B53-40FB-99CF-D624367B929F}"/>
              </a:ext>
            </a:extLst>
          </p:cNvPr>
          <p:cNvSpPr/>
          <p:nvPr/>
        </p:nvSpPr>
        <p:spPr>
          <a:xfrm>
            <a:off x="-68471" y="3314305"/>
            <a:ext cx="3243670" cy="4156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Maths/Hist-</a:t>
            </a:r>
            <a:r>
              <a:rPr lang="fr-FR" sz="2000" b="1" dirty="0" err="1"/>
              <a:t>géopol</a:t>
            </a:r>
            <a:r>
              <a:rPr lang="fr-FR" sz="2000" b="1" dirty="0"/>
              <a:t>/SES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57567D2-9B53-40FB-99CF-D624367B929F}"/>
              </a:ext>
            </a:extLst>
          </p:cNvPr>
          <p:cNvSpPr/>
          <p:nvPr/>
        </p:nvSpPr>
        <p:spPr>
          <a:xfrm>
            <a:off x="0" y="3952521"/>
            <a:ext cx="3263947" cy="613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Hist-</a:t>
            </a:r>
            <a:r>
              <a:rPr lang="fr-FR" sz="2000" b="1" dirty="0" err="1"/>
              <a:t>géopol</a:t>
            </a:r>
            <a:r>
              <a:rPr lang="fr-FR" sz="2000" b="1" dirty="0"/>
              <a:t>/SES/Langues étrangères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57567D2-9B53-40FB-99CF-D624367B929F}"/>
              </a:ext>
            </a:extLst>
          </p:cNvPr>
          <p:cNvSpPr/>
          <p:nvPr/>
        </p:nvSpPr>
        <p:spPr>
          <a:xfrm>
            <a:off x="0" y="5590652"/>
            <a:ext cx="3110878" cy="616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Hist-</a:t>
            </a:r>
            <a:r>
              <a:rPr lang="fr-FR" sz="2000" b="1" dirty="0" err="1"/>
              <a:t>géopol</a:t>
            </a:r>
            <a:r>
              <a:rPr lang="fr-FR" sz="2000" b="1" dirty="0"/>
              <a:t>/SES/Humanités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57567D2-9B53-40FB-99CF-D624367B929F}"/>
              </a:ext>
            </a:extLst>
          </p:cNvPr>
          <p:cNvSpPr/>
          <p:nvPr/>
        </p:nvSpPr>
        <p:spPr>
          <a:xfrm>
            <a:off x="0" y="4821636"/>
            <a:ext cx="3018126" cy="614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Maths/Hist-</a:t>
            </a:r>
            <a:r>
              <a:rPr lang="fr-FR" sz="2000" b="1" dirty="0" err="1"/>
              <a:t>géopol</a:t>
            </a:r>
            <a:r>
              <a:rPr lang="fr-FR" sz="2000" b="1" dirty="0"/>
              <a:t>/Physique chimie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57567D2-9B53-40FB-99CF-D624367B929F}"/>
              </a:ext>
            </a:extLst>
          </p:cNvPr>
          <p:cNvSpPr/>
          <p:nvPr/>
        </p:nvSpPr>
        <p:spPr>
          <a:xfrm>
            <a:off x="0" y="6395186"/>
            <a:ext cx="5308470" cy="462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/>
              <a:t>Hist-géopol</a:t>
            </a:r>
            <a:r>
              <a:rPr lang="fr-FR" sz="2000" b="1" dirty="0"/>
              <a:t>/Humanités/Langues étrangères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57567D2-9B53-40FB-99CF-D624367B929F}"/>
              </a:ext>
            </a:extLst>
          </p:cNvPr>
          <p:cNvSpPr/>
          <p:nvPr/>
        </p:nvSpPr>
        <p:spPr>
          <a:xfrm>
            <a:off x="5558055" y="6038380"/>
            <a:ext cx="2177885" cy="3098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Maths/Hist-</a:t>
            </a:r>
            <a:r>
              <a:rPr lang="fr-FR" sz="1600" b="1" dirty="0" err="1"/>
              <a:t>géopol</a:t>
            </a:r>
            <a:r>
              <a:rPr lang="fr-FR" sz="1600" b="1" dirty="0"/>
              <a:t>/SVT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57567D2-9B53-40FB-99CF-D624367B929F}"/>
              </a:ext>
            </a:extLst>
          </p:cNvPr>
          <p:cNvSpPr/>
          <p:nvPr/>
        </p:nvSpPr>
        <p:spPr>
          <a:xfrm>
            <a:off x="5640207" y="5530093"/>
            <a:ext cx="3591707" cy="255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Maths/Hist-</a:t>
            </a:r>
            <a:r>
              <a:rPr lang="fr-FR" sz="1600" b="1" dirty="0" err="1"/>
              <a:t>géopol</a:t>
            </a:r>
            <a:r>
              <a:rPr lang="fr-FR" sz="1600" b="1" dirty="0"/>
              <a:t>/Langues étrangères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57567D2-9B53-40FB-99CF-D624367B929F}"/>
              </a:ext>
            </a:extLst>
          </p:cNvPr>
          <p:cNvSpPr/>
          <p:nvPr/>
        </p:nvSpPr>
        <p:spPr>
          <a:xfrm>
            <a:off x="5770301" y="4924374"/>
            <a:ext cx="3229449" cy="323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Maths/Hist-</a:t>
            </a:r>
            <a:r>
              <a:rPr lang="fr-FR" sz="1600" b="1" dirty="0" err="1"/>
              <a:t>géopol</a:t>
            </a:r>
            <a:r>
              <a:rPr lang="fr-FR" sz="1600" b="1" dirty="0"/>
              <a:t>/SES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57567D2-9B53-40FB-99CF-D624367B929F}"/>
              </a:ext>
            </a:extLst>
          </p:cNvPr>
          <p:cNvSpPr/>
          <p:nvPr/>
        </p:nvSpPr>
        <p:spPr>
          <a:xfrm>
            <a:off x="5339761" y="4359961"/>
            <a:ext cx="2089473" cy="337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SVT/Hist-</a:t>
            </a:r>
            <a:r>
              <a:rPr lang="fr-FR" sz="1600" b="1" dirty="0" err="1"/>
              <a:t>géopol</a:t>
            </a:r>
            <a:r>
              <a:rPr lang="fr-FR" sz="1600" b="1" dirty="0"/>
              <a:t>/SES</a:t>
            </a:r>
          </a:p>
        </p:txBody>
      </p: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A878480A-BD00-4B34-9927-4928CC9E2CB2}"/>
              </a:ext>
            </a:extLst>
          </p:cNvPr>
          <p:cNvCxnSpPr>
            <a:cxnSpLocks/>
            <a:endCxn id="63" idx="3"/>
          </p:cNvCxnSpPr>
          <p:nvPr/>
        </p:nvCxnSpPr>
        <p:spPr>
          <a:xfrm flipH="1">
            <a:off x="3110878" y="4965584"/>
            <a:ext cx="998906" cy="9332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necteur droit avec flèche 88">
            <a:extLst>
              <a:ext uri="{FF2B5EF4-FFF2-40B4-BE49-F238E27FC236}">
                <a16:creationId xmlns:a16="http://schemas.microsoft.com/office/drawing/2014/main" id="{A878480A-BD00-4B34-9927-4928CC9E2CB2}"/>
              </a:ext>
            </a:extLst>
          </p:cNvPr>
          <p:cNvCxnSpPr>
            <a:cxnSpLocks/>
            <a:endCxn id="65" idx="3"/>
          </p:cNvCxnSpPr>
          <p:nvPr/>
        </p:nvCxnSpPr>
        <p:spPr>
          <a:xfrm flipH="1">
            <a:off x="3018126" y="4979853"/>
            <a:ext cx="1063117" cy="1491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A878480A-BD00-4B34-9927-4928CC9E2CB2}"/>
              </a:ext>
            </a:extLst>
          </p:cNvPr>
          <p:cNvCxnSpPr>
            <a:cxnSpLocks/>
          </p:cNvCxnSpPr>
          <p:nvPr/>
        </p:nvCxnSpPr>
        <p:spPr>
          <a:xfrm flipH="1">
            <a:off x="3610330" y="4879971"/>
            <a:ext cx="585074" cy="14839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Connecteur droit avec flèche 91">
            <a:extLst>
              <a:ext uri="{FF2B5EF4-FFF2-40B4-BE49-F238E27FC236}">
                <a16:creationId xmlns:a16="http://schemas.microsoft.com/office/drawing/2014/main" id="{A878480A-BD00-4B34-9927-4928CC9E2CB2}"/>
              </a:ext>
            </a:extLst>
          </p:cNvPr>
          <p:cNvCxnSpPr>
            <a:cxnSpLocks/>
            <a:endCxn id="77" idx="1"/>
          </p:cNvCxnSpPr>
          <p:nvPr/>
        </p:nvCxnSpPr>
        <p:spPr>
          <a:xfrm>
            <a:off x="4138323" y="4937047"/>
            <a:ext cx="1501884" cy="72068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necteur droit avec flèche 92">
            <a:extLst>
              <a:ext uri="{FF2B5EF4-FFF2-40B4-BE49-F238E27FC236}">
                <a16:creationId xmlns:a16="http://schemas.microsoft.com/office/drawing/2014/main" id="{A878480A-BD00-4B34-9927-4928CC9E2CB2}"/>
              </a:ext>
            </a:extLst>
          </p:cNvPr>
          <p:cNvCxnSpPr>
            <a:cxnSpLocks/>
          </p:cNvCxnSpPr>
          <p:nvPr/>
        </p:nvCxnSpPr>
        <p:spPr>
          <a:xfrm>
            <a:off x="4138323" y="4922778"/>
            <a:ext cx="1348271" cy="12708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necteur droit avec flèche 95">
            <a:extLst>
              <a:ext uri="{FF2B5EF4-FFF2-40B4-BE49-F238E27FC236}">
                <a16:creationId xmlns:a16="http://schemas.microsoft.com/office/drawing/2014/main" id="{A878480A-BD00-4B34-9927-4928CC9E2CB2}"/>
              </a:ext>
            </a:extLst>
          </p:cNvPr>
          <p:cNvCxnSpPr>
            <a:cxnSpLocks/>
            <a:endCxn id="79" idx="1"/>
          </p:cNvCxnSpPr>
          <p:nvPr/>
        </p:nvCxnSpPr>
        <p:spPr>
          <a:xfrm>
            <a:off x="4166863" y="4922778"/>
            <a:ext cx="1603438" cy="1633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Connecteur droit avec flèche 101">
            <a:extLst>
              <a:ext uri="{FF2B5EF4-FFF2-40B4-BE49-F238E27FC236}">
                <a16:creationId xmlns:a16="http://schemas.microsoft.com/office/drawing/2014/main" id="{A878480A-BD00-4B34-9927-4928CC9E2CB2}"/>
              </a:ext>
            </a:extLst>
          </p:cNvPr>
          <p:cNvCxnSpPr>
            <a:cxnSpLocks/>
          </p:cNvCxnSpPr>
          <p:nvPr/>
        </p:nvCxnSpPr>
        <p:spPr>
          <a:xfrm flipV="1">
            <a:off x="4066973" y="4492349"/>
            <a:ext cx="1286445" cy="4589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Connecteur droit avec flèche 93">
            <a:extLst>
              <a:ext uri="{FF2B5EF4-FFF2-40B4-BE49-F238E27FC236}">
                <a16:creationId xmlns:a16="http://schemas.microsoft.com/office/drawing/2014/main" id="{A878480A-BD00-4B34-9927-4928CC9E2CB2}"/>
              </a:ext>
            </a:extLst>
          </p:cNvPr>
          <p:cNvCxnSpPr>
            <a:cxnSpLocks/>
            <a:endCxn id="59" idx="3"/>
          </p:cNvCxnSpPr>
          <p:nvPr/>
        </p:nvCxnSpPr>
        <p:spPr>
          <a:xfrm flipH="1" flipV="1">
            <a:off x="3175199" y="3522120"/>
            <a:ext cx="907962" cy="14544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necteur droit avec flèche 94">
            <a:extLst>
              <a:ext uri="{FF2B5EF4-FFF2-40B4-BE49-F238E27FC236}">
                <a16:creationId xmlns:a16="http://schemas.microsoft.com/office/drawing/2014/main" id="{A878480A-BD00-4B34-9927-4928CC9E2CB2}"/>
              </a:ext>
            </a:extLst>
          </p:cNvPr>
          <p:cNvCxnSpPr>
            <a:cxnSpLocks/>
          </p:cNvCxnSpPr>
          <p:nvPr/>
        </p:nvCxnSpPr>
        <p:spPr>
          <a:xfrm flipH="1" flipV="1">
            <a:off x="3263947" y="4177103"/>
            <a:ext cx="819400" cy="7956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555A15D6-89CB-4EDB-B942-7377398EC432}"/>
              </a:ext>
            </a:extLst>
          </p:cNvPr>
          <p:cNvSpPr/>
          <p:nvPr/>
        </p:nvSpPr>
        <p:spPr>
          <a:xfrm>
            <a:off x="9638852" y="1190855"/>
            <a:ext cx="2416810" cy="3979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Renforcer un discours argumenté 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55A15D6-89CB-4EDB-B942-7377398EC432}"/>
              </a:ext>
            </a:extLst>
          </p:cNvPr>
          <p:cNvSpPr/>
          <p:nvPr/>
        </p:nvSpPr>
        <p:spPr>
          <a:xfrm>
            <a:off x="9504462" y="1725582"/>
            <a:ext cx="2416810" cy="3979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Devenir un citoyen informé et responsable</a:t>
            </a:r>
          </a:p>
        </p:txBody>
      </p:sp>
      <p:cxnSp>
        <p:nvCxnSpPr>
          <p:cNvPr id="100" name="Connecteur droit avec flèche 99">
            <a:extLst>
              <a:ext uri="{FF2B5EF4-FFF2-40B4-BE49-F238E27FC236}">
                <a16:creationId xmlns:a16="http://schemas.microsoft.com/office/drawing/2014/main" id="{83BAA1B9-EC87-47A8-9843-C03479EC8849}"/>
              </a:ext>
            </a:extLst>
          </p:cNvPr>
          <p:cNvCxnSpPr>
            <a:cxnSpLocks/>
          </p:cNvCxnSpPr>
          <p:nvPr/>
        </p:nvCxnSpPr>
        <p:spPr>
          <a:xfrm flipV="1">
            <a:off x="8289604" y="1335211"/>
            <a:ext cx="1349247" cy="398917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Connecteur droit avec flèche 100">
            <a:extLst>
              <a:ext uri="{FF2B5EF4-FFF2-40B4-BE49-F238E27FC236}">
                <a16:creationId xmlns:a16="http://schemas.microsoft.com/office/drawing/2014/main" id="{83BAA1B9-EC87-47A8-9843-C03479EC8849}"/>
              </a:ext>
            </a:extLst>
          </p:cNvPr>
          <p:cNvCxnSpPr>
            <a:cxnSpLocks/>
            <a:endCxn id="98" idx="1"/>
          </p:cNvCxnSpPr>
          <p:nvPr/>
        </p:nvCxnSpPr>
        <p:spPr>
          <a:xfrm>
            <a:off x="8248634" y="1775092"/>
            <a:ext cx="1255828" cy="149463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8" name="Rectangle 227"/>
          <p:cNvSpPr/>
          <p:nvPr/>
        </p:nvSpPr>
        <p:spPr>
          <a:xfrm rot="10800000" flipV="1">
            <a:off x="5517299" y="3809813"/>
            <a:ext cx="710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1"/>
                </a:solidFill>
              </a:rPr>
              <a:t>…</a:t>
            </a:r>
          </a:p>
        </p:txBody>
      </p:sp>
      <p:sp>
        <p:nvSpPr>
          <p:cNvPr id="247" name="Flèche : droite 12">
            <a:extLst>
              <a:ext uri="{FF2B5EF4-FFF2-40B4-BE49-F238E27FC236}">
                <a16:creationId xmlns:a16="http://schemas.microsoft.com/office/drawing/2014/main" id="{38B9A40E-2797-4067-AE96-BAAC7BAA3B45}"/>
              </a:ext>
            </a:extLst>
          </p:cNvPr>
          <p:cNvSpPr/>
          <p:nvPr/>
        </p:nvSpPr>
        <p:spPr>
          <a:xfrm rot="12323442">
            <a:off x="3272066" y="2409310"/>
            <a:ext cx="2289745" cy="35918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8" name="Flèche : droite 12">
            <a:extLst>
              <a:ext uri="{FF2B5EF4-FFF2-40B4-BE49-F238E27FC236}">
                <a16:creationId xmlns:a16="http://schemas.microsoft.com/office/drawing/2014/main" id="{38B9A40E-2797-4067-AE96-BAAC7BAA3B45}"/>
              </a:ext>
            </a:extLst>
          </p:cNvPr>
          <p:cNvSpPr/>
          <p:nvPr/>
        </p:nvSpPr>
        <p:spPr>
          <a:xfrm rot="7929559">
            <a:off x="3962183" y="3621173"/>
            <a:ext cx="1816335" cy="35918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9" name="Ellipse 248">
            <a:extLst>
              <a:ext uri="{FF2B5EF4-FFF2-40B4-BE49-F238E27FC236}">
                <a16:creationId xmlns:a16="http://schemas.microsoft.com/office/drawing/2014/main" id="{589C1431-C644-4FC3-832A-FEDB30628F56}"/>
              </a:ext>
            </a:extLst>
          </p:cNvPr>
          <p:cNvSpPr/>
          <p:nvPr/>
        </p:nvSpPr>
        <p:spPr>
          <a:xfrm>
            <a:off x="4342824" y="2219075"/>
            <a:ext cx="2233465" cy="168612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Spécialité Histoire géo,  </a:t>
            </a:r>
            <a:r>
              <a:rPr lang="fr-FR" b="1" dirty="0"/>
              <a:t>géopolitique, </a:t>
            </a:r>
            <a:r>
              <a:rPr lang="fr-FR" sz="2000" b="1" dirty="0"/>
              <a:t>sciences politiques</a:t>
            </a:r>
          </a:p>
        </p:txBody>
      </p:sp>
      <p:sp>
        <p:nvSpPr>
          <p:cNvPr id="270" name="Ellipse 269">
            <a:extLst>
              <a:ext uri="{FF2B5EF4-FFF2-40B4-BE49-F238E27FC236}">
                <a16:creationId xmlns:a16="http://schemas.microsoft.com/office/drawing/2014/main" id="{8B0A7799-7BCE-49C3-9A8C-36EBC8E8B8CB}"/>
              </a:ext>
            </a:extLst>
          </p:cNvPr>
          <p:cNvSpPr/>
          <p:nvPr/>
        </p:nvSpPr>
        <p:spPr>
          <a:xfrm>
            <a:off x="2103080" y="1151092"/>
            <a:ext cx="1584251" cy="10419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Poursuites d’études possibles</a:t>
            </a:r>
          </a:p>
        </p:txBody>
      </p:sp>
      <p:sp>
        <p:nvSpPr>
          <p:cNvPr id="277" name="Ellipse 276">
            <a:extLst>
              <a:ext uri="{FF2B5EF4-FFF2-40B4-BE49-F238E27FC236}">
                <a16:creationId xmlns:a16="http://schemas.microsoft.com/office/drawing/2014/main" id="{FFE02489-7CC5-4E36-9B5B-8400C4B6944C}"/>
              </a:ext>
            </a:extLst>
          </p:cNvPr>
          <p:cNvSpPr/>
          <p:nvPr/>
        </p:nvSpPr>
        <p:spPr>
          <a:xfrm>
            <a:off x="7512981" y="1333879"/>
            <a:ext cx="1450556" cy="83997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Quels objectifs?</a:t>
            </a:r>
          </a:p>
        </p:txBody>
      </p:sp>
      <p:sp>
        <p:nvSpPr>
          <p:cNvPr id="283" name="Ellipse 282">
            <a:extLst>
              <a:ext uri="{FF2B5EF4-FFF2-40B4-BE49-F238E27FC236}">
                <a16:creationId xmlns:a16="http://schemas.microsoft.com/office/drawing/2014/main" id="{AAA97001-8909-4A5B-BC4E-E6F1754CBA32}"/>
              </a:ext>
            </a:extLst>
          </p:cNvPr>
          <p:cNvSpPr/>
          <p:nvPr/>
        </p:nvSpPr>
        <p:spPr>
          <a:xfrm>
            <a:off x="7653039" y="3350281"/>
            <a:ext cx="1852009" cy="104199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Quel programme?</a:t>
            </a:r>
          </a:p>
        </p:txBody>
      </p:sp>
      <p:sp>
        <p:nvSpPr>
          <p:cNvPr id="295" name="Ellipse 294">
            <a:extLst>
              <a:ext uri="{FF2B5EF4-FFF2-40B4-BE49-F238E27FC236}">
                <a16:creationId xmlns:a16="http://schemas.microsoft.com/office/drawing/2014/main" id="{869DE984-A908-4DF1-8987-6CFA9B311998}"/>
              </a:ext>
            </a:extLst>
          </p:cNvPr>
          <p:cNvSpPr/>
          <p:nvPr/>
        </p:nvSpPr>
        <p:spPr>
          <a:xfrm>
            <a:off x="3309211" y="4520886"/>
            <a:ext cx="1857309" cy="9266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Quelles triplettes pertinentes ?</a:t>
            </a:r>
          </a:p>
        </p:txBody>
      </p:sp>
    </p:spTree>
    <p:extLst>
      <p:ext uri="{BB962C8B-B14F-4D97-AF65-F5344CB8AC3E}">
        <p14:creationId xmlns:p14="http://schemas.microsoft.com/office/powerpoint/2010/main" val="1059139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   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76153"/>
            <a:ext cx="3851195" cy="213741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 cstate="print"/>
          <a:srcRect l="3615" t="8546" r="2248" b="21022"/>
          <a:stretch/>
        </p:blipFill>
        <p:spPr>
          <a:xfrm>
            <a:off x="3475247" y="5646547"/>
            <a:ext cx="2878549" cy="121145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4" cstate="print"/>
          <a:srcRect t="15889" b="20913"/>
          <a:stretch/>
        </p:blipFill>
        <p:spPr>
          <a:xfrm>
            <a:off x="0" y="3803058"/>
            <a:ext cx="2111946" cy="100104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12739"/>
            <a:ext cx="1953760" cy="1045261"/>
          </a:xfrm>
          <a:prstGeom prst="rect">
            <a:avLst/>
          </a:prstGeom>
        </p:spPr>
      </p:pic>
      <p:sp>
        <p:nvSpPr>
          <p:cNvPr id="25" name="Ellipse 24"/>
          <p:cNvSpPr/>
          <p:nvPr/>
        </p:nvSpPr>
        <p:spPr>
          <a:xfrm>
            <a:off x="0" y="4647359"/>
            <a:ext cx="4058249" cy="2210641"/>
          </a:xfrm>
          <a:prstGeom prst="ellipse">
            <a:avLst/>
          </a:prstGeom>
          <a:solidFill>
            <a:srgbClr val="FFFFFF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6600"/>
                </a:solidFill>
                <a:latin typeface="Calibri"/>
                <a:cs typeface="Calibri"/>
              </a:rPr>
              <a:t>Une ouverture sur l’actualité et les nouvelles technologies  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6" cstate="print"/>
          <a:srcRect t="9360" r="15064"/>
          <a:stretch/>
        </p:blipFill>
        <p:spPr>
          <a:xfrm>
            <a:off x="6956997" y="2848280"/>
            <a:ext cx="5235003" cy="4009720"/>
          </a:xfrm>
          <a:prstGeom prst="rect">
            <a:avLst/>
          </a:prstGeom>
        </p:spPr>
      </p:pic>
      <p:sp>
        <p:nvSpPr>
          <p:cNvPr id="29" name="Ellipse 28"/>
          <p:cNvSpPr/>
          <p:nvPr/>
        </p:nvSpPr>
        <p:spPr>
          <a:xfrm>
            <a:off x="0" y="59301"/>
            <a:ext cx="5066632" cy="2011560"/>
          </a:xfrm>
          <a:prstGeom prst="ellipse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0000FF"/>
                </a:solidFill>
                <a:latin typeface="Calibri"/>
                <a:cs typeface="Calibri"/>
              </a:rPr>
              <a:t>Une discipline littéraire formant à l’expression écrite et à l’analyse de textes</a:t>
            </a:r>
          </a:p>
        </p:txBody>
      </p:sp>
      <p:sp>
        <p:nvSpPr>
          <p:cNvPr id="32" name="Ellipse 31"/>
          <p:cNvSpPr/>
          <p:nvPr/>
        </p:nvSpPr>
        <p:spPr>
          <a:xfrm>
            <a:off x="7660979" y="5109798"/>
            <a:ext cx="4531021" cy="1748202"/>
          </a:xfrm>
          <a:prstGeom prst="ellipse">
            <a:avLst/>
          </a:prstGeom>
          <a:solidFill>
            <a:srgbClr val="FFFFFF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604A7B"/>
                </a:solidFill>
                <a:latin typeface="Calibri"/>
                <a:cs typeface="Calibri"/>
              </a:rPr>
              <a:t>Une approche cartographique pour décrypter le monde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7" cstate="print"/>
          <a:srcRect t="27428" r="72569" b="55005"/>
          <a:stretch/>
        </p:blipFill>
        <p:spPr>
          <a:xfrm>
            <a:off x="6914728" y="0"/>
            <a:ext cx="5277272" cy="3534269"/>
          </a:xfrm>
          <a:prstGeom prst="rect">
            <a:avLst/>
          </a:prstGeom>
        </p:spPr>
      </p:pic>
      <p:sp>
        <p:nvSpPr>
          <p:cNvPr id="26" name="Ellipse 25"/>
          <p:cNvSpPr/>
          <p:nvPr/>
        </p:nvSpPr>
        <p:spPr>
          <a:xfrm>
            <a:off x="6951579" y="93580"/>
            <a:ext cx="5240421" cy="2125578"/>
          </a:xfrm>
          <a:prstGeom prst="ellipse">
            <a:avLst/>
          </a:prstGeom>
          <a:solidFill>
            <a:srgbClr val="FFFFFF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008000"/>
                </a:solidFill>
                <a:latin typeface="Calibri"/>
                <a:cs typeface="Calibri"/>
              </a:rPr>
              <a:t>Des sciences humaines et sociales utilisant les statistiques comme les textes ou les images.</a:t>
            </a:r>
          </a:p>
        </p:txBody>
      </p:sp>
      <p:sp>
        <p:nvSpPr>
          <p:cNvPr id="31" name="Ellipse 30"/>
          <p:cNvSpPr/>
          <p:nvPr/>
        </p:nvSpPr>
        <p:spPr>
          <a:xfrm>
            <a:off x="3161018" y="1656690"/>
            <a:ext cx="5272960" cy="382418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srgbClr val="FF0000"/>
                </a:solidFill>
                <a:latin typeface="Calibri"/>
                <a:cs typeface="Calibri"/>
              </a:rPr>
              <a:t>HGGSP : </a:t>
            </a:r>
          </a:p>
          <a:p>
            <a:pPr algn="ctr"/>
            <a:r>
              <a:rPr lang="fr-FR" sz="4000" b="1" dirty="0">
                <a:solidFill>
                  <a:srgbClr val="FF0000"/>
                </a:solidFill>
                <a:latin typeface="Calibri"/>
                <a:cs typeface="Calibri"/>
              </a:rPr>
              <a:t>Une discipline-carrefour</a:t>
            </a:r>
          </a:p>
          <a:p>
            <a:pPr algn="ctr"/>
            <a:r>
              <a:rPr lang="fr-FR" sz="4000" b="1" dirty="0">
                <a:solidFill>
                  <a:srgbClr val="FF0000"/>
                </a:solidFill>
                <a:latin typeface="Calibri"/>
                <a:cs typeface="Calibri"/>
              </a:rPr>
              <a:t>brassant des compétences variées</a:t>
            </a:r>
          </a:p>
        </p:txBody>
      </p:sp>
    </p:spTree>
    <p:extLst>
      <p:ext uri="{BB962C8B-B14F-4D97-AF65-F5344CB8AC3E}">
        <p14:creationId xmlns:p14="http://schemas.microsoft.com/office/powerpoint/2010/main" val="3003566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3A393EBA-A9A1-4AA5-B060-65F66ACF2BD2}"/>
              </a:ext>
            </a:extLst>
          </p:cNvPr>
          <p:cNvSpPr/>
          <p:nvPr/>
        </p:nvSpPr>
        <p:spPr>
          <a:xfrm rot="19373527">
            <a:off x="7516736" y="2070097"/>
            <a:ext cx="1439991" cy="90224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9A8446E9-2D82-4C37-A87F-856744C7767B}"/>
              </a:ext>
            </a:extLst>
          </p:cNvPr>
          <p:cNvSpPr/>
          <p:nvPr/>
        </p:nvSpPr>
        <p:spPr>
          <a:xfrm>
            <a:off x="8592003" y="0"/>
            <a:ext cx="3599997" cy="28799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Calibri"/>
                <a:cs typeface="Calibri"/>
              </a:rPr>
              <a:t>Quels objectifs?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8BA8B67-037F-4D10-BF83-676CA86A5206}"/>
              </a:ext>
            </a:extLst>
          </p:cNvPr>
          <p:cNvSpPr/>
          <p:nvPr/>
        </p:nvSpPr>
        <p:spPr>
          <a:xfrm>
            <a:off x="8378765" y="3978000"/>
            <a:ext cx="3813235" cy="28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Calibri"/>
                <a:cs typeface="Calibri"/>
              </a:rPr>
              <a:t>Quel programme?</a:t>
            </a: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3214DC12-4410-443B-9C59-738E81517B9B}"/>
              </a:ext>
            </a:extLst>
          </p:cNvPr>
          <p:cNvSpPr/>
          <p:nvPr/>
        </p:nvSpPr>
        <p:spPr>
          <a:xfrm rot="1915973">
            <a:off x="7290317" y="4047860"/>
            <a:ext cx="1441915" cy="90224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E476D2B-706C-4774-91C1-77283FFDD03F}"/>
              </a:ext>
            </a:extLst>
          </p:cNvPr>
          <p:cNvSpPr/>
          <p:nvPr/>
        </p:nvSpPr>
        <p:spPr>
          <a:xfrm>
            <a:off x="0" y="3978000"/>
            <a:ext cx="3837392" cy="28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Calibri"/>
                <a:cs typeface="Calibri"/>
              </a:rPr>
              <a:t>Quelles triplettes pertinentes?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2E43FE26-A213-4FFE-A172-FC92BDBC984D}"/>
              </a:ext>
            </a:extLst>
          </p:cNvPr>
          <p:cNvSpPr/>
          <p:nvPr/>
        </p:nvSpPr>
        <p:spPr>
          <a:xfrm rot="8620919">
            <a:off x="3523206" y="4027784"/>
            <a:ext cx="1439991" cy="899997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42D7484-677D-4691-BC1E-417557D6E982}"/>
              </a:ext>
            </a:extLst>
          </p:cNvPr>
          <p:cNvSpPr/>
          <p:nvPr/>
        </p:nvSpPr>
        <p:spPr>
          <a:xfrm>
            <a:off x="96627" y="0"/>
            <a:ext cx="3599997" cy="288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latin typeface="Calibri"/>
                <a:cs typeface="Calibri"/>
              </a:rPr>
              <a:t>Poursuites d’études possibles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BC1788E2-DE2E-4742-8FB8-53FE3CEB435B}"/>
              </a:ext>
            </a:extLst>
          </p:cNvPr>
          <p:cNvSpPr/>
          <p:nvPr/>
        </p:nvSpPr>
        <p:spPr>
          <a:xfrm rot="12623757">
            <a:off x="3358201" y="2113897"/>
            <a:ext cx="1439998" cy="89681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007DD69-4839-488A-85F3-6C019D3F26E9}"/>
              </a:ext>
            </a:extLst>
          </p:cNvPr>
          <p:cNvSpPr/>
          <p:nvPr/>
        </p:nvSpPr>
        <p:spPr>
          <a:xfrm>
            <a:off x="4251498" y="1932803"/>
            <a:ext cx="4099659" cy="324434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latin typeface="Calibri"/>
                <a:cs typeface="Calibri"/>
              </a:rPr>
              <a:t>Spécialité Histoire Géographie,  Géopolitique, Sciences Politiques</a:t>
            </a:r>
          </a:p>
        </p:txBody>
      </p:sp>
    </p:spTree>
    <p:extLst>
      <p:ext uri="{BB962C8B-B14F-4D97-AF65-F5344CB8AC3E}">
        <p14:creationId xmlns:p14="http://schemas.microsoft.com/office/powerpoint/2010/main" val="391257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3843" y="1165858"/>
            <a:ext cx="10515600" cy="1325563"/>
          </a:xfrm>
        </p:spPr>
        <p:txBody>
          <a:bodyPr/>
          <a:lstStyle/>
          <a:p>
            <a:r>
              <a:rPr lang="fr-FR" dirty="0"/>
              <a:t>    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89C1431-C644-4FC3-832A-FEDB30628F56}"/>
              </a:ext>
            </a:extLst>
          </p:cNvPr>
          <p:cNvSpPr/>
          <p:nvPr/>
        </p:nvSpPr>
        <p:spPr>
          <a:xfrm>
            <a:off x="118933" y="3879412"/>
            <a:ext cx="3124905" cy="284216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Calibri"/>
                <a:cs typeface="Calibri"/>
              </a:rPr>
              <a:t>Spécialité Histoire géo,  géopolitique, sciences politiques</a:t>
            </a:r>
          </a:p>
        </p:txBody>
      </p:sp>
      <p:sp>
        <p:nvSpPr>
          <p:cNvPr id="5" name="Flèche : droite 9">
            <a:extLst>
              <a:ext uri="{FF2B5EF4-FFF2-40B4-BE49-F238E27FC236}">
                <a16:creationId xmlns:a16="http://schemas.microsoft.com/office/drawing/2014/main" id="{5AFB4E95-89D4-457A-AE4B-CC2790ED96B6}"/>
              </a:ext>
            </a:extLst>
          </p:cNvPr>
          <p:cNvSpPr/>
          <p:nvPr/>
        </p:nvSpPr>
        <p:spPr>
          <a:xfrm rot="20113244">
            <a:off x="3036931" y="4989771"/>
            <a:ext cx="1180599" cy="660672"/>
          </a:xfrm>
          <a:prstGeom prst="rightArrow">
            <a:avLst/>
          </a:prstGeom>
          <a:solidFill>
            <a:srgbClr val="7030A0"/>
          </a:solidFill>
          <a:ln>
            <a:solidFill>
              <a:srgbClr val="9C18C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CAD67C-7F6A-4893-B35A-E549F696080B}"/>
              </a:ext>
            </a:extLst>
          </p:cNvPr>
          <p:cNvSpPr/>
          <p:nvPr/>
        </p:nvSpPr>
        <p:spPr>
          <a:xfrm>
            <a:off x="8122295" y="0"/>
            <a:ext cx="4069705" cy="18913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Mieux comprendre le monde contemporain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F19D3D-2289-42D1-937D-0C99C3BA58CF}"/>
              </a:ext>
            </a:extLst>
          </p:cNvPr>
          <p:cNvSpPr/>
          <p:nvPr/>
        </p:nvSpPr>
        <p:spPr>
          <a:xfrm>
            <a:off x="0" y="0"/>
            <a:ext cx="7315890" cy="9107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  <a:latin typeface="Calibri"/>
                <a:cs typeface="Calibri"/>
              </a:rPr>
              <a:t>Approfondir les méthodes d’analyse, de recherche et d’argumentation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5A15D6-89CB-4EDB-B942-7377398EC432}"/>
              </a:ext>
            </a:extLst>
          </p:cNvPr>
          <p:cNvSpPr/>
          <p:nvPr/>
        </p:nvSpPr>
        <p:spPr>
          <a:xfrm>
            <a:off x="8106145" y="2526449"/>
            <a:ext cx="4085855" cy="18223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Renforcer l’esprit critique, la curiosité et l’autonomie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5A15D6-89CB-4EDB-B942-7377398EC432}"/>
              </a:ext>
            </a:extLst>
          </p:cNvPr>
          <p:cNvSpPr/>
          <p:nvPr/>
        </p:nvSpPr>
        <p:spPr>
          <a:xfrm>
            <a:off x="8207778" y="5066707"/>
            <a:ext cx="3984222" cy="17912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Devenir un citoyen informé et responsable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3685552" y="1270128"/>
            <a:ext cx="1587410" cy="2761147"/>
          </a:xfrm>
          <a:prstGeom prst="straightConnector1">
            <a:avLst/>
          </a:prstGeom>
          <a:ln w="762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5470669" y="1841163"/>
            <a:ext cx="2760713" cy="2913009"/>
          </a:xfrm>
          <a:prstGeom prst="straightConnector1">
            <a:avLst/>
          </a:prstGeom>
          <a:ln w="762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cxnSpLocks/>
          </p:cNvCxnSpPr>
          <p:nvPr/>
        </p:nvCxnSpPr>
        <p:spPr>
          <a:xfrm flipV="1">
            <a:off x="5398199" y="3866026"/>
            <a:ext cx="2833183" cy="593647"/>
          </a:xfrm>
          <a:prstGeom prst="straightConnector1">
            <a:avLst/>
          </a:prstGeom>
          <a:ln w="762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endCxn id="10" idx="1"/>
          </p:cNvCxnSpPr>
          <p:nvPr/>
        </p:nvCxnSpPr>
        <p:spPr>
          <a:xfrm>
            <a:off x="5272962" y="4031275"/>
            <a:ext cx="2934816" cy="1931079"/>
          </a:xfrm>
          <a:prstGeom prst="straightConnector1">
            <a:avLst/>
          </a:prstGeom>
          <a:ln w="762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FFE02489-7CC5-4E36-9B5B-8400C4B6944C}"/>
              </a:ext>
            </a:extLst>
          </p:cNvPr>
          <p:cNvSpPr/>
          <p:nvPr/>
        </p:nvSpPr>
        <p:spPr>
          <a:xfrm>
            <a:off x="4306712" y="4017469"/>
            <a:ext cx="2995374" cy="18499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Quels objectifs?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18BDE092-4DE1-4434-B53B-A813E582722C}"/>
              </a:ext>
            </a:extLst>
          </p:cNvPr>
          <p:cNvCxnSpPr>
            <a:cxnSpLocks/>
          </p:cNvCxnSpPr>
          <p:nvPr/>
        </p:nvCxnSpPr>
        <p:spPr>
          <a:xfrm flipH="1" flipV="1">
            <a:off x="4666610" y="2939026"/>
            <a:ext cx="645465" cy="1160713"/>
          </a:xfrm>
          <a:prstGeom prst="straightConnector1">
            <a:avLst/>
          </a:prstGeom>
          <a:ln w="762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812829C-7A0B-4F22-A353-3381046619A4}"/>
              </a:ext>
            </a:extLst>
          </p:cNvPr>
          <p:cNvSpPr/>
          <p:nvPr/>
        </p:nvSpPr>
        <p:spPr>
          <a:xfrm>
            <a:off x="-1" y="1014980"/>
            <a:ext cx="7267945" cy="19502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  <a:latin typeface="Calibri"/>
                <a:cs typeface="Calibri"/>
              </a:rPr>
              <a:t>2 exercices au Bac : une étude critique de documents + une dissertation =&gt; sujets de réflexion</a:t>
            </a:r>
          </a:p>
        </p:txBody>
      </p:sp>
    </p:spTree>
    <p:extLst>
      <p:ext uri="{BB962C8B-B14F-4D97-AF65-F5344CB8AC3E}">
        <p14:creationId xmlns:p14="http://schemas.microsoft.com/office/powerpoint/2010/main" val="2541260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89C1431-C644-4FC3-832A-FEDB30628F56}"/>
              </a:ext>
            </a:extLst>
          </p:cNvPr>
          <p:cNvSpPr/>
          <p:nvPr/>
        </p:nvSpPr>
        <p:spPr>
          <a:xfrm>
            <a:off x="118933" y="3879412"/>
            <a:ext cx="3124905" cy="284216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Calibri"/>
                <a:cs typeface="Calibri"/>
              </a:rPr>
              <a:t>Spécialité Histoire géo,  géopolitique, sciences politiques</a:t>
            </a:r>
          </a:p>
        </p:txBody>
      </p:sp>
      <p:sp>
        <p:nvSpPr>
          <p:cNvPr id="6" name="Flèche : droite 9">
            <a:extLst>
              <a:ext uri="{FF2B5EF4-FFF2-40B4-BE49-F238E27FC236}">
                <a16:creationId xmlns:a16="http://schemas.microsoft.com/office/drawing/2014/main" id="{5AFB4E95-89D4-457A-AE4B-CC2790ED96B6}"/>
              </a:ext>
            </a:extLst>
          </p:cNvPr>
          <p:cNvSpPr/>
          <p:nvPr/>
        </p:nvSpPr>
        <p:spPr>
          <a:xfrm rot="20113244">
            <a:off x="2640478" y="4379630"/>
            <a:ext cx="1180599" cy="660672"/>
          </a:xfrm>
          <a:prstGeom prst="rightArrow">
            <a:avLst/>
          </a:prstGeom>
          <a:solidFill>
            <a:srgbClr val="7030A0"/>
          </a:solidFill>
          <a:ln>
            <a:solidFill>
              <a:srgbClr val="9C18CA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68E413-BDA5-4340-B719-7B987021CEDA}"/>
              </a:ext>
            </a:extLst>
          </p:cNvPr>
          <p:cNvSpPr/>
          <p:nvPr/>
        </p:nvSpPr>
        <p:spPr>
          <a:xfrm>
            <a:off x="9017180" y="1822358"/>
            <a:ext cx="3174820" cy="216604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Comprendre un régime politique ; la démocratie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1DD68A-6A45-4369-B33F-B82900393CBB}"/>
              </a:ext>
            </a:extLst>
          </p:cNvPr>
          <p:cNvSpPr/>
          <p:nvPr/>
        </p:nvSpPr>
        <p:spPr>
          <a:xfrm>
            <a:off x="0" y="0"/>
            <a:ext cx="4889913" cy="180855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Analyser les dynamiques des grandes puissances internationales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5025E0-F19E-44A3-92CD-F222281B6631}"/>
              </a:ext>
            </a:extLst>
          </p:cNvPr>
          <p:cNvSpPr/>
          <p:nvPr/>
        </p:nvSpPr>
        <p:spPr>
          <a:xfrm>
            <a:off x="6832765" y="0"/>
            <a:ext cx="5359235" cy="201079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S’informer : un regard critique sur les sources et modes de communication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8A4DDB-3305-4BC2-A1E4-199990241952}"/>
              </a:ext>
            </a:extLst>
          </p:cNvPr>
          <p:cNvSpPr/>
          <p:nvPr/>
        </p:nvSpPr>
        <p:spPr>
          <a:xfrm>
            <a:off x="8917104" y="4250370"/>
            <a:ext cx="3274896" cy="18397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Etudier les divisions politiques : les frontières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3D1231-8ED8-40BB-B0D8-1312E01A4956}"/>
              </a:ext>
            </a:extLst>
          </p:cNvPr>
          <p:cNvSpPr/>
          <p:nvPr/>
        </p:nvSpPr>
        <p:spPr>
          <a:xfrm>
            <a:off x="3726964" y="5379751"/>
            <a:ext cx="5311603" cy="147824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Analyser les relations entre Etats et Religions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2884945" y="1822358"/>
            <a:ext cx="2415624" cy="2264140"/>
          </a:xfrm>
          <a:prstGeom prst="straightConnector1">
            <a:avLst/>
          </a:prstGeom>
          <a:ln w="7620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endCxn id="10" idx="1"/>
          </p:cNvCxnSpPr>
          <p:nvPr/>
        </p:nvCxnSpPr>
        <p:spPr>
          <a:xfrm flipV="1">
            <a:off x="5341980" y="1005396"/>
            <a:ext cx="1490785" cy="3053493"/>
          </a:xfrm>
          <a:prstGeom prst="straightConnector1">
            <a:avLst/>
          </a:prstGeom>
          <a:ln w="7620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cxnSpLocks/>
            <a:endCxn id="7" idx="1"/>
          </p:cNvCxnSpPr>
          <p:nvPr/>
        </p:nvCxnSpPr>
        <p:spPr>
          <a:xfrm flipV="1">
            <a:off x="5300569" y="2905380"/>
            <a:ext cx="3716611" cy="1222536"/>
          </a:xfrm>
          <a:prstGeom prst="straightConnector1">
            <a:avLst/>
          </a:prstGeom>
          <a:ln w="7620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cxnSpLocks/>
            <a:endCxn id="11" idx="1"/>
          </p:cNvCxnSpPr>
          <p:nvPr/>
        </p:nvCxnSpPr>
        <p:spPr>
          <a:xfrm>
            <a:off x="5355784" y="4517724"/>
            <a:ext cx="3561320" cy="652502"/>
          </a:xfrm>
          <a:prstGeom prst="straightConnector1">
            <a:avLst/>
          </a:prstGeom>
          <a:ln w="7620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cxnSpLocks/>
          </p:cNvCxnSpPr>
          <p:nvPr/>
        </p:nvCxnSpPr>
        <p:spPr>
          <a:xfrm>
            <a:off x="5328177" y="4155527"/>
            <a:ext cx="1504588" cy="1496818"/>
          </a:xfrm>
          <a:prstGeom prst="straightConnector1">
            <a:avLst/>
          </a:prstGeom>
          <a:ln w="7620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FFE02489-7CC5-4E36-9B5B-8400C4B6944C}"/>
              </a:ext>
            </a:extLst>
          </p:cNvPr>
          <p:cNvSpPr/>
          <p:nvPr/>
        </p:nvSpPr>
        <p:spPr>
          <a:xfrm>
            <a:off x="3726964" y="3506658"/>
            <a:ext cx="3423284" cy="16428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Quel programme en 1</a:t>
            </a:r>
            <a:r>
              <a:rPr lang="fr-FR" sz="3200" b="1" baseline="30000" dirty="0"/>
              <a:t>ère</a:t>
            </a:r>
            <a:r>
              <a:rPr lang="fr-FR" sz="3200" b="1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169732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e 49">
            <a:extLst>
              <a:ext uri="{FF2B5EF4-FFF2-40B4-BE49-F238E27FC236}">
                <a16:creationId xmlns:a16="http://schemas.microsoft.com/office/drawing/2014/main" id="{5DE357DA-596B-3E49-8F6D-D18371F72975}"/>
              </a:ext>
            </a:extLst>
          </p:cNvPr>
          <p:cNvGrpSpPr/>
          <p:nvPr/>
        </p:nvGrpSpPr>
        <p:grpSpPr>
          <a:xfrm>
            <a:off x="0" y="0"/>
            <a:ext cx="12302411" cy="6751674"/>
            <a:chOff x="83280" y="236483"/>
            <a:chExt cx="8155724" cy="462992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BE3EE64-FA8C-2C42-BB10-871FCF98457D}"/>
                </a:ext>
              </a:extLst>
            </p:cNvPr>
            <p:cNvSpPr/>
            <p:nvPr/>
          </p:nvSpPr>
          <p:spPr>
            <a:xfrm>
              <a:off x="83280" y="236483"/>
              <a:ext cx="1972858" cy="1143891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>
                  <a:solidFill>
                    <a:schemeClr val="tx1"/>
                  </a:solidFill>
                </a:rPr>
                <a:t>Sciences Po Paris + Réseau IEP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0148CDB-EC96-F344-8CE8-7FB1B733DFB6}"/>
                </a:ext>
              </a:extLst>
            </p:cNvPr>
            <p:cNvSpPr/>
            <p:nvPr/>
          </p:nvSpPr>
          <p:spPr>
            <a:xfrm>
              <a:off x="5704618" y="1827501"/>
              <a:ext cx="2438175" cy="852945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dirty="0">
                  <a:solidFill>
                    <a:schemeClr val="tx1"/>
                  </a:solidFill>
                </a:rPr>
                <a:t> Classes prépa littéraires, lettres (AL/BL)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B0979AC-655C-D946-B637-91C21D08E1D7}"/>
                </a:ext>
              </a:extLst>
            </p:cNvPr>
            <p:cNvSpPr/>
            <p:nvPr/>
          </p:nvSpPr>
          <p:spPr>
            <a:xfrm>
              <a:off x="3972995" y="3737458"/>
              <a:ext cx="2041706" cy="948325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</a:rPr>
                <a:t> </a:t>
              </a:r>
              <a:r>
                <a:rPr lang="fr-FR" sz="3200" b="1" dirty="0">
                  <a:solidFill>
                    <a:schemeClr val="tx1"/>
                  </a:solidFill>
                </a:rPr>
                <a:t>Ecoles de journalisme et médias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C59EA7F-BC66-714B-8C54-B3F6E7DD473B}"/>
                </a:ext>
              </a:extLst>
            </p:cNvPr>
            <p:cNvSpPr/>
            <p:nvPr/>
          </p:nvSpPr>
          <p:spPr>
            <a:xfrm>
              <a:off x="5541927" y="309395"/>
              <a:ext cx="2579173" cy="1275965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>
                  <a:solidFill>
                    <a:schemeClr val="tx1"/>
                  </a:solidFill>
                </a:rPr>
                <a:t>Classes prépa. aux écoles de commerce (CPGE)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BB17C1E-5D07-DD4B-BB01-97E166FBD08B}"/>
                </a:ext>
              </a:extLst>
            </p:cNvPr>
            <p:cNvSpPr/>
            <p:nvPr/>
          </p:nvSpPr>
          <p:spPr>
            <a:xfrm>
              <a:off x="258011" y="4049458"/>
              <a:ext cx="1850222" cy="72945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>
                  <a:solidFill>
                    <a:schemeClr val="tx1"/>
                  </a:solidFill>
                </a:rPr>
                <a:t>Métiers du droit: magistrats,  avocats…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7437B12-1B3E-F24E-A0D5-A6520850357D}"/>
                </a:ext>
              </a:extLst>
            </p:cNvPr>
            <p:cNvSpPr/>
            <p:nvPr/>
          </p:nvSpPr>
          <p:spPr>
            <a:xfrm>
              <a:off x="85988" y="1585360"/>
              <a:ext cx="1733273" cy="77286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>
                  <a:solidFill>
                    <a:schemeClr val="tx1"/>
                  </a:solidFill>
                </a:rPr>
                <a:t>Carrières diplomatiques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286A435-F091-F242-890B-49998B164838}"/>
                </a:ext>
              </a:extLst>
            </p:cNvPr>
            <p:cNvSpPr/>
            <p:nvPr/>
          </p:nvSpPr>
          <p:spPr>
            <a:xfrm>
              <a:off x="85987" y="2776010"/>
              <a:ext cx="2722199" cy="1143891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>
                  <a:solidFill>
                    <a:schemeClr val="tx1"/>
                  </a:solidFill>
                </a:rPr>
                <a:t>Divers cursus universitaires, double licence en droit, histoire, géo, sciences politiques,</a:t>
              </a:r>
              <a:r>
                <a:rPr lang="fr-FR" sz="2800" b="1" dirty="0">
                  <a:solidFill>
                    <a:schemeClr val="tx1"/>
                  </a:solidFill>
                </a:rPr>
                <a:t> </a:t>
              </a:r>
              <a:r>
                <a:rPr lang="fr-FR" sz="2400" b="1" dirty="0">
                  <a:solidFill>
                    <a:schemeClr val="tx1"/>
                  </a:solidFill>
                </a:rPr>
                <a:t>économie…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4EE6058-E59F-E542-9F26-D7E628CEC9BC}"/>
                </a:ext>
              </a:extLst>
            </p:cNvPr>
            <p:cNvSpPr/>
            <p:nvPr/>
          </p:nvSpPr>
          <p:spPr>
            <a:xfrm>
              <a:off x="2943194" y="622188"/>
              <a:ext cx="2094815" cy="80479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>
                  <a:solidFill>
                    <a:schemeClr val="tx1"/>
                  </a:solidFill>
                </a:rPr>
                <a:t>Concours: ENA</a:t>
              </a:r>
            </a:p>
          </p:txBody>
        </p: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E7B62D2E-8A79-A14A-9B24-2E9FAD8FE451}"/>
                </a:ext>
              </a:extLst>
            </p:cNvPr>
            <p:cNvCxnSpPr>
              <a:cxnSpLocks/>
              <a:endCxn id="23" idx="3"/>
            </p:cNvCxnSpPr>
            <p:nvPr/>
          </p:nvCxnSpPr>
          <p:spPr>
            <a:xfrm flipH="1" flipV="1">
              <a:off x="1819261" y="1971795"/>
              <a:ext cx="1275999" cy="70865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ABCA844F-591F-B44B-BF1A-3AEAB84426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06379" y="2164942"/>
              <a:ext cx="398239" cy="36042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51E9FC12-A852-094B-84B8-2BC70CB5FD4D}"/>
                </a:ext>
              </a:extLst>
            </p:cNvPr>
            <p:cNvCxnSpPr>
              <a:cxnSpLocks/>
              <a:endCxn id="24" idx="3"/>
            </p:cNvCxnSpPr>
            <p:nvPr/>
          </p:nvCxnSpPr>
          <p:spPr>
            <a:xfrm flipH="1">
              <a:off x="2808186" y="3015733"/>
              <a:ext cx="360740" cy="332223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E68E5FD4-79F1-F44F-BFDB-3CA24C9FFF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18700" y="1241675"/>
              <a:ext cx="623227" cy="119514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Flèche : droite 12">
              <a:extLst>
                <a:ext uri="{FF2B5EF4-FFF2-40B4-BE49-F238E27FC236}">
                  <a16:creationId xmlns:a16="http://schemas.microsoft.com/office/drawing/2014/main" id="{310FFD9A-7928-B14B-B87A-86408A998946}"/>
                </a:ext>
              </a:extLst>
            </p:cNvPr>
            <p:cNvSpPr/>
            <p:nvPr/>
          </p:nvSpPr>
          <p:spPr>
            <a:xfrm rot="12931526">
              <a:off x="5637158" y="3223491"/>
              <a:ext cx="660784" cy="373948"/>
            </a:xfrm>
            <a:prstGeom prst="rightArrow">
              <a:avLst>
                <a:gd name="adj1" fmla="val 42858"/>
                <a:gd name="adj2" fmla="val 50690"/>
              </a:avLst>
            </a:prstGeom>
            <a:solidFill>
              <a:srgbClr val="7030A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AD7CFC7F-D796-0E4F-AD2D-F34FAD74E8F7}"/>
                </a:ext>
              </a:extLst>
            </p:cNvPr>
            <p:cNvSpPr/>
            <p:nvPr/>
          </p:nvSpPr>
          <p:spPr>
            <a:xfrm>
              <a:off x="6096792" y="3123809"/>
              <a:ext cx="2142212" cy="1742603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/>
                <a:t>Spécialité Histoire géo,  géopolitique</a:t>
              </a:r>
              <a:r>
                <a:rPr lang="fr-FR" sz="2000" b="1" dirty="0"/>
                <a:t>, </a:t>
              </a:r>
              <a:r>
                <a:rPr lang="fr-FR" sz="2400" b="1" dirty="0"/>
                <a:t>sciences politiques</a:t>
              </a:r>
            </a:p>
          </p:txBody>
        </p:sp>
        <p:cxnSp>
          <p:nvCxnSpPr>
            <p:cNvPr id="44" name="Connecteur droit avec flèche 43">
              <a:extLst>
                <a:ext uri="{FF2B5EF4-FFF2-40B4-BE49-F238E27FC236}">
                  <a16:creationId xmlns:a16="http://schemas.microsoft.com/office/drawing/2014/main" id="{9B92A683-E7D6-BD4B-B273-9357972E2407}"/>
                </a:ext>
              </a:extLst>
            </p:cNvPr>
            <p:cNvCxnSpPr>
              <a:cxnSpLocks/>
            </p:cNvCxnSpPr>
            <p:nvPr/>
          </p:nvCxnSpPr>
          <p:spPr>
            <a:xfrm>
              <a:off x="4381277" y="3421640"/>
              <a:ext cx="0" cy="32541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>
              <a:extLst>
                <a:ext uri="{FF2B5EF4-FFF2-40B4-BE49-F238E27FC236}">
                  <a16:creationId xmlns:a16="http://schemas.microsoft.com/office/drawing/2014/main" id="{C99AE80D-0F97-9D40-8392-3162A5C23E5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35795" y="1135422"/>
              <a:ext cx="1563383" cy="138291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5A7C14C6-22C4-B448-8648-3082535F789E}"/>
                </a:ext>
              </a:extLst>
            </p:cNvPr>
            <p:cNvSpPr/>
            <p:nvPr/>
          </p:nvSpPr>
          <p:spPr>
            <a:xfrm>
              <a:off x="2938214" y="2421767"/>
              <a:ext cx="2876496" cy="106846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/>
                <a:t>Poursuites d’études possibles</a:t>
              </a:r>
            </a:p>
          </p:txBody>
        </p:sp>
      </p:grp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77072FA3-6227-4DF3-B13F-E521FB60462E}"/>
              </a:ext>
            </a:extLst>
          </p:cNvPr>
          <p:cNvCxnSpPr>
            <a:stCxn id="18" idx="3"/>
            <a:endCxn id="25" idx="1"/>
          </p:cNvCxnSpPr>
          <p:nvPr/>
        </p:nvCxnSpPr>
        <p:spPr>
          <a:xfrm>
            <a:off x="2975936" y="834050"/>
            <a:ext cx="1338069" cy="315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E8DBC179-0D7B-4100-B80F-44F4D3D456B7}"/>
              </a:ext>
            </a:extLst>
          </p:cNvPr>
          <p:cNvCxnSpPr>
            <a:cxnSpLocks/>
            <a:stCxn id="21" idx="1"/>
            <a:endCxn id="25" idx="3"/>
          </p:cNvCxnSpPr>
          <p:nvPr/>
        </p:nvCxnSpPr>
        <p:spPr>
          <a:xfrm flipH="1">
            <a:off x="7473905" y="1036674"/>
            <a:ext cx="760130" cy="112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E0A3FDA9-2186-4505-9C8A-6F98CCD749DC}"/>
              </a:ext>
            </a:extLst>
          </p:cNvPr>
          <p:cNvCxnSpPr>
            <a:stCxn id="18" idx="2"/>
          </p:cNvCxnSpPr>
          <p:nvPr/>
        </p:nvCxnSpPr>
        <p:spPr>
          <a:xfrm>
            <a:off x="1487968" y="1668099"/>
            <a:ext cx="11223" cy="298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920D8626-7B19-4B7D-B524-2F5E711CCFB4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1743742" y="3094073"/>
            <a:ext cx="313477" cy="609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A3D37A1C-2F57-414C-AE14-60CD606C20FE}"/>
              </a:ext>
            </a:extLst>
          </p:cNvPr>
          <p:cNvCxnSpPr>
            <a:cxnSpLocks/>
            <a:stCxn id="24" idx="2"/>
            <a:endCxn id="22" idx="0"/>
          </p:cNvCxnSpPr>
          <p:nvPr/>
        </p:nvCxnSpPr>
        <p:spPr>
          <a:xfrm flipH="1">
            <a:off x="1659045" y="5371408"/>
            <a:ext cx="398174" cy="188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43122E35-18DC-426F-A8AB-0D9E3B7A88DC}"/>
              </a:ext>
            </a:extLst>
          </p:cNvPr>
          <p:cNvSpPr/>
          <p:nvPr/>
        </p:nvSpPr>
        <p:spPr>
          <a:xfrm>
            <a:off x="3162597" y="5601241"/>
            <a:ext cx="2176962" cy="99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Géostratégie des entreprises privées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A8B983B0-2B90-4A45-8303-2D6132AF0EF3}"/>
              </a:ext>
            </a:extLst>
          </p:cNvPr>
          <p:cNvCxnSpPr>
            <a:cxnSpLocks/>
          </p:cNvCxnSpPr>
          <p:nvPr/>
        </p:nvCxnSpPr>
        <p:spPr>
          <a:xfrm>
            <a:off x="3162597" y="5362767"/>
            <a:ext cx="424827" cy="236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202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D78C880-4A9B-472C-802B-0B9B98E20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75" t="20417" r="20547" b="5694"/>
          <a:stretch/>
        </p:blipFill>
        <p:spPr>
          <a:xfrm>
            <a:off x="161925" y="123825"/>
            <a:ext cx="5133975" cy="35517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A609E0-2D99-43D8-9CEA-ABF7111FA501}"/>
              </a:ext>
            </a:extLst>
          </p:cNvPr>
          <p:cNvSpPr/>
          <p:nvPr/>
        </p:nvSpPr>
        <p:spPr>
          <a:xfrm>
            <a:off x="84431" y="833022"/>
            <a:ext cx="2791934" cy="3654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LYCEE LA BRUYERE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0A05B0-6CEE-4D3C-B8EB-702EF2D9B637}"/>
              </a:ext>
            </a:extLst>
          </p:cNvPr>
          <p:cNvSpPr/>
          <p:nvPr/>
        </p:nvSpPr>
        <p:spPr>
          <a:xfrm>
            <a:off x="8315785" y="0"/>
            <a:ext cx="3753407" cy="47588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600" b="1" dirty="0"/>
              <a:t>ONISEP : Les CPGE ECG (Economique et Commerciale Générale) </a:t>
            </a:r>
          </a:p>
          <a:p>
            <a:r>
              <a:rPr lang="fr-FR" sz="1600" b="1" dirty="0"/>
              <a:t>Quels parcours possibles au lycée ?</a:t>
            </a:r>
            <a:endParaRPr lang="fr-FR" sz="1600" dirty="0"/>
          </a:p>
          <a:p>
            <a:r>
              <a:rPr lang="fr-FR" sz="1600" dirty="0"/>
              <a:t>Pour réussir dans cette CPGE, il est conseillé d’avoir poursuivi un </a:t>
            </a:r>
            <a:r>
              <a:rPr lang="fr-FR" sz="1600" b="1" dirty="0"/>
              <a:t>enseignement de mathématiques en terminale</a:t>
            </a:r>
            <a:r>
              <a:rPr lang="fr-FR" sz="1600" dirty="0"/>
              <a:t>, que ce soit en spécialité ou au travers de l’option mathématiques complémentaires. Et aussi d’avoir suivi </a:t>
            </a:r>
            <a:r>
              <a:rPr lang="fr-FR" sz="1600" b="1" dirty="0"/>
              <a:t>au moins une spécialité de sciences humaines et sociales</a:t>
            </a:r>
            <a:r>
              <a:rPr lang="fr-FR" sz="1600" dirty="0"/>
              <a:t>, ou au moins une spécialité littéraire ou linguistique.</a:t>
            </a:r>
          </a:p>
          <a:p>
            <a:r>
              <a:rPr lang="fr-FR" sz="1600" dirty="0"/>
              <a:t>Tous ces parcours permettent d’accéder à chacun des enseignements obligatoires au choix en CPGE EC.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40B1209-E23A-4AE0-B8CE-C87B32DEC4A2}"/>
              </a:ext>
            </a:extLst>
          </p:cNvPr>
          <p:cNvSpPr txBox="1"/>
          <p:nvPr/>
        </p:nvSpPr>
        <p:spPr>
          <a:xfrm>
            <a:off x="3295834" y="648866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http://www.horizons21.fr/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3C44BD6-F4F9-4061-9638-4623C4252B8E}"/>
              </a:ext>
            </a:extLst>
          </p:cNvPr>
          <p:cNvSpPr/>
          <p:nvPr/>
        </p:nvSpPr>
        <p:spPr>
          <a:xfrm>
            <a:off x="5974672" y="4287915"/>
            <a:ext cx="6094520" cy="24462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Site admissions </a:t>
            </a:r>
            <a:r>
              <a:rPr lang="fr-FR" dirty="0" err="1">
                <a:solidFill>
                  <a:srgbClr val="FF0000"/>
                </a:solidFill>
              </a:rPr>
              <a:t>SciencesPo</a:t>
            </a:r>
            <a:r>
              <a:rPr lang="fr-FR" dirty="0"/>
              <a:t> </a:t>
            </a:r>
          </a:p>
          <a:p>
            <a:pPr algn="ctr"/>
            <a:r>
              <a:rPr lang="fr-FR" dirty="0"/>
              <a:t>« Pour intégrer le Collège universitaire de Sciences Po, il faut se porter candidat à la procédure d’admission pendant l’année de Terminale. Sciences Po est </a:t>
            </a:r>
            <a:r>
              <a:rPr lang="fr-FR" b="1" dirty="0"/>
              <a:t>ouvert à des profils très divers</a:t>
            </a:r>
            <a:r>
              <a:rPr lang="fr-FR" dirty="0"/>
              <a:t>, en France comme à l’international. Quel que soit votre lycée ou votre pays d’origine, ce qui compte, ce sont vos résultats académiques, votre talent, et votre envie de rejoindre Sciences Po. »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4E0FCD3-A8F3-459D-A1E7-85963CAD8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94" t="37475" r="36213" b="29450"/>
          <a:stretch/>
        </p:blipFill>
        <p:spPr>
          <a:xfrm>
            <a:off x="84431" y="4287915"/>
            <a:ext cx="5664747" cy="1966499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4B7C8E7-543A-4935-ABB4-051FB10434AB}"/>
              </a:ext>
            </a:extLst>
          </p:cNvPr>
          <p:cNvSpPr/>
          <p:nvPr/>
        </p:nvSpPr>
        <p:spPr>
          <a:xfrm>
            <a:off x="161925" y="3930829"/>
            <a:ext cx="3318122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FAQ Site Université PSL Dauphine</a:t>
            </a:r>
          </a:p>
        </p:txBody>
      </p:sp>
      <p:sp>
        <p:nvSpPr>
          <p:cNvPr id="12" name="Bulle narrative : ronde 11">
            <a:extLst>
              <a:ext uri="{FF2B5EF4-FFF2-40B4-BE49-F238E27FC236}">
                <a16:creationId xmlns:a16="http://schemas.microsoft.com/office/drawing/2014/main" id="{6740A5A5-C121-4CA5-A753-0DCD9452609B}"/>
              </a:ext>
            </a:extLst>
          </p:cNvPr>
          <p:cNvSpPr/>
          <p:nvPr/>
        </p:nvSpPr>
        <p:spPr>
          <a:xfrm>
            <a:off x="5084315" y="133164"/>
            <a:ext cx="2914835" cy="2200753"/>
          </a:xfrm>
          <a:prstGeom prst="wedgeEllipseCallout">
            <a:avLst>
              <a:gd name="adj1" fmla="val -9869"/>
              <a:gd name="adj2" fmla="val 10969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 dirty="0"/>
              <a:t>Se renseigner sur les sites particuliers des formations pour connaître leurs préférences de spécialités</a:t>
            </a:r>
          </a:p>
        </p:txBody>
      </p:sp>
    </p:spTree>
    <p:extLst>
      <p:ext uri="{BB962C8B-B14F-4D97-AF65-F5344CB8AC3E}">
        <p14:creationId xmlns:p14="http://schemas.microsoft.com/office/powerpoint/2010/main" val="447145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e 34">
            <a:extLst>
              <a:ext uri="{FF2B5EF4-FFF2-40B4-BE49-F238E27FC236}">
                <a16:creationId xmlns:a16="http://schemas.microsoft.com/office/drawing/2014/main" id="{44998A77-F883-934F-B017-EA87352E2983}"/>
              </a:ext>
            </a:extLst>
          </p:cNvPr>
          <p:cNvGrpSpPr/>
          <p:nvPr/>
        </p:nvGrpSpPr>
        <p:grpSpPr>
          <a:xfrm>
            <a:off x="0" y="0"/>
            <a:ext cx="12021987" cy="6692097"/>
            <a:chOff x="-7224" y="2431841"/>
            <a:chExt cx="9752066" cy="460222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0CC327-B9C7-604A-878C-95AE332161B1}"/>
                </a:ext>
              </a:extLst>
            </p:cNvPr>
            <p:cNvSpPr/>
            <p:nvPr/>
          </p:nvSpPr>
          <p:spPr>
            <a:xfrm>
              <a:off x="15126" y="5588542"/>
              <a:ext cx="3243670" cy="4156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b="1" dirty="0">
                  <a:solidFill>
                    <a:schemeClr val="tx1"/>
                  </a:solidFill>
                  <a:latin typeface="Calibri"/>
                </a:rPr>
                <a:t>HGGSP/Maths/SES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C336E20-5B4F-574B-8A3E-697CD472C651}"/>
                </a:ext>
              </a:extLst>
            </p:cNvPr>
            <p:cNvSpPr/>
            <p:nvPr/>
          </p:nvSpPr>
          <p:spPr>
            <a:xfrm>
              <a:off x="-7224" y="4422710"/>
              <a:ext cx="3402770" cy="8505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b="1" dirty="0">
                  <a:solidFill>
                    <a:schemeClr val="tx1"/>
                  </a:solidFill>
                  <a:latin typeface="Calibri"/>
                </a:rPr>
                <a:t>HGGSP/SES/Langues étrangères (LLCE)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DA76EB5-F3CB-124E-AC2D-902D1D18BB63}"/>
                </a:ext>
              </a:extLst>
            </p:cNvPr>
            <p:cNvSpPr/>
            <p:nvPr/>
          </p:nvSpPr>
          <p:spPr>
            <a:xfrm>
              <a:off x="40511" y="3439838"/>
              <a:ext cx="3750915" cy="616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b="1" dirty="0">
                  <a:solidFill>
                    <a:schemeClr val="tx1"/>
                  </a:solidFill>
                  <a:latin typeface="Calibri"/>
                </a:rPr>
                <a:t>HGGSP/SES/Humanités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0F6AE12-B124-154D-832E-1EE3539CCD76}"/>
                </a:ext>
              </a:extLst>
            </p:cNvPr>
            <p:cNvSpPr/>
            <p:nvPr/>
          </p:nvSpPr>
          <p:spPr>
            <a:xfrm>
              <a:off x="31291" y="6363939"/>
              <a:ext cx="3946738" cy="6701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b="1" dirty="0">
                  <a:solidFill>
                    <a:schemeClr val="tx1"/>
                  </a:solidFill>
                  <a:latin typeface="Calibri"/>
                </a:rPr>
                <a:t>HGGSP/Maths/Physique chimie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1DD0B87-1A20-2045-90C5-60E7BBE60A6F}"/>
                </a:ext>
              </a:extLst>
            </p:cNvPr>
            <p:cNvSpPr/>
            <p:nvPr/>
          </p:nvSpPr>
          <p:spPr>
            <a:xfrm>
              <a:off x="31291" y="2431841"/>
              <a:ext cx="5308470" cy="8289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 b="1" dirty="0">
                  <a:solidFill>
                    <a:schemeClr val="tx1"/>
                  </a:solidFill>
                  <a:latin typeface="Calibri"/>
                </a:rPr>
                <a:t>HGGSP /Humanités/Langues étrangères (LLCE)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5ED32BC-C444-3A4F-B03E-22A2DDA584CC}"/>
                </a:ext>
              </a:extLst>
            </p:cNvPr>
            <p:cNvSpPr/>
            <p:nvPr/>
          </p:nvSpPr>
          <p:spPr>
            <a:xfrm>
              <a:off x="5339761" y="4359961"/>
              <a:ext cx="2089473" cy="3372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44F00124-959E-6248-BC18-7FEBAFC037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62020" y="4784660"/>
              <a:ext cx="2340171" cy="18151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7F0412DF-3CC9-9341-BEBE-1894803B0B4E}"/>
                </a:ext>
              </a:extLst>
            </p:cNvPr>
            <p:cNvCxnSpPr>
              <a:cxnSpLocks/>
              <a:stCxn id="32" idx="2"/>
            </p:cNvCxnSpPr>
            <p:nvPr/>
          </p:nvCxnSpPr>
          <p:spPr>
            <a:xfrm flipH="1">
              <a:off x="3253673" y="4879971"/>
              <a:ext cx="2448518" cy="91463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4B28D3D9-F2BD-5D4D-9D4C-24CD277085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10331" y="5359145"/>
              <a:ext cx="2276752" cy="100479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F3B619D3-E7A3-9241-B476-BB7B7DED8DF5}"/>
                </a:ext>
              </a:extLst>
            </p:cNvPr>
            <p:cNvCxnSpPr>
              <a:cxnSpLocks/>
              <a:endCxn id="34" idx="7"/>
            </p:cNvCxnSpPr>
            <p:nvPr/>
          </p:nvCxnSpPr>
          <p:spPr>
            <a:xfrm flipV="1">
              <a:off x="8404784" y="2698471"/>
              <a:ext cx="979689" cy="23125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3A5333C3-6A11-414E-9367-16E25406FC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25319" y="3268534"/>
              <a:ext cx="1887037" cy="115635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54C43C31-548E-A446-AD21-D8733F7765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52068" y="3697984"/>
              <a:ext cx="2398912" cy="98603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0F4E1F6-0D4D-104C-9676-8111008F976A}"/>
                </a:ext>
              </a:extLst>
            </p:cNvPr>
            <p:cNvSpPr/>
            <p:nvPr/>
          </p:nvSpPr>
          <p:spPr>
            <a:xfrm rot="10800000" flipV="1">
              <a:off x="5517299" y="3891511"/>
              <a:ext cx="710148" cy="3598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fr-FR" sz="2800" b="1" dirty="0">
                <a:solidFill>
                  <a:schemeClr val="accent1"/>
                </a:solidFill>
              </a:endParaRPr>
            </a:p>
          </p:txBody>
        </p:sp>
        <p:sp>
          <p:nvSpPr>
            <p:cNvPr id="31" name="Flèche : droite 12">
              <a:extLst>
                <a:ext uri="{FF2B5EF4-FFF2-40B4-BE49-F238E27FC236}">
                  <a16:creationId xmlns:a16="http://schemas.microsoft.com/office/drawing/2014/main" id="{E35599E1-BBFB-F94E-A893-5B1A808D7025}"/>
                </a:ext>
              </a:extLst>
            </p:cNvPr>
            <p:cNvSpPr/>
            <p:nvPr/>
          </p:nvSpPr>
          <p:spPr>
            <a:xfrm rot="7612806">
              <a:off x="7567639" y="3814199"/>
              <a:ext cx="542816" cy="359185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E62D97D3-552D-8E4C-9727-31BFE5E0AD56}"/>
                </a:ext>
              </a:extLst>
            </p:cNvPr>
            <p:cNvSpPr/>
            <p:nvPr/>
          </p:nvSpPr>
          <p:spPr>
            <a:xfrm>
              <a:off x="5702191" y="3963584"/>
              <a:ext cx="2332678" cy="1832773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/>
                <a:t>Spécialité Histoire géo,  </a:t>
              </a:r>
              <a:r>
                <a:rPr lang="fr-FR" sz="2000" b="1" dirty="0"/>
                <a:t>géopolitique, </a:t>
              </a:r>
              <a:r>
                <a:rPr lang="fr-FR" sz="2400" b="1" dirty="0"/>
                <a:t>sciences politiques</a:t>
              </a:r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8C9773BA-FD75-3749-8CFB-7A3E30D82BBB}"/>
                </a:ext>
              </a:extLst>
            </p:cNvPr>
            <p:cNvSpPr/>
            <p:nvPr/>
          </p:nvSpPr>
          <p:spPr>
            <a:xfrm>
              <a:off x="7284098" y="2507795"/>
              <a:ext cx="2460744" cy="130201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/>
                <a:t>Quelles triplettes pertinentes ?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10367659" y="6037562"/>
            <a:ext cx="472707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accent1"/>
                </a:solidFill>
              </a:rPr>
              <a:t>…</a:t>
            </a: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0F5C9884-E998-4503-BEA5-13B59D1D9C6A}"/>
              </a:ext>
            </a:extLst>
          </p:cNvPr>
          <p:cNvCxnSpPr>
            <a:cxnSpLocks/>
          </p:cNvCxnSpPr>
          <p:nvPr/>
        </p:nvCxnSpPr>
        <p:spPr>
          <a:xfrm>
            <a:off x="9428665" y="4921952"/>
            <a:ext cx="493903" cy="4384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B8BB551B-0EA2-4BD4-B620-8EAF31D42CD9}"/>
              </a:ext>
            </a:extLst>
          </p:cNvPr>
          <p:cNvSpPr txBox="1"/>
          <p:nvPr/>
        </p:nvSpPr>
        <p:spPr>
          <a:xfrm>
            <a:off x="8149522" y="5218478"/>
            <a:ext cx="2806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HGGSP+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A0BE9FC-E0BC-4B71-A724-A05CC9ECACE0}"/>
              </a:ext>
            </a:extLst>
          </p:cNvPr>
          <p:cNvSpPr/>
          <p:nvPr/>
        </p:nvSpPr>
        <p:spPr>
          <a:xfrm>
            <a:off x="9977554" y="4857665"/>
            <a:ext cx="1957328" cy="438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Maths/SVT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CC5CBD8-4FE6-47E1-B5B0-4B54C219BC64}"/>
              </a:ext>
            </a:extLst>
          </p:cNvPr>
          <p:cNvSpPr/>
          <p:nvPr/>
        </p:nvSpPr>
        <p:spPr>
          <a:xfrm>
            <a:off x="9977554" y="5463140"/>
            <a:ext cx="2092526" cy="348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SVT/SES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9A89FE4-E13C-4E20-92F9-5E7BB0F1654E}"/>
              </a:ext>
            </a:extLst>
          </p:cNvPr>
          <p:cNvSpPr/>
          <p:nvPr/>
        </p:nvSpPr>
        <p:spPr>
          <a:xfrm>
            <a:off x="8492490" y="5978951"/>
            <a:ext cx="3750338" cy="348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Maths/Langues étrangères</a:t>
            </a:r>
          </a:p>
        </p:txBody>
      </p:sp>
    </p:spTree>
    <p:extLst>
      <p:ext uri="{BB962C8B-B14F-4D97-AF65-F5344CB8AC3E}">
        <p14:creationId xmlns:p14="http://schemas.microsoft.com/office/powerpoint/2010/main" val="86865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1" grpId="0"/>
      <p:bldP spid="52" grpId="0" animBg="1"/>
      <p:bldP spid="55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11353800" cy="617696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65124"/>
            <a:ext cx="5370406" cy="55091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perspectiveContrasting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Par la diversité des thèmes et des approches qu’elle propose, la spécialité HGGSP… offre de très nombreuses possibilités de sujet pour le grand oral</a:t>
            </a:r>
            <a:r>
              <a:rPr lang="fr-FR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/>
                <a:cs typeface="Times New Roman"/>
              </a:rPr>
              <a:t>. 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2" cstate="print"/>
          <a:srcRect l="22857" r="25238"/>
          <a:stretch/>
        </p:blipFill>
        <p:spPr>
          <a:xfrm>
            <a:off x="5370406" y="0"/>
            <a:ext cx="5418668" cy="687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304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1890</TotalTime>
  <Words>750</Words>
  <Application>Microsoft Office PowerPoint</Application>
  <PresentationFormat>Grand écran</PresentationFormat>
  <Paragraphs>106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Abadi MT Condensed Extra Bold</vt:lpstr>
      <vt:lpstr>Arial</vt:lpstr>
      <vt:lpstr>Calibri</vt:lpstr>
      <vt:lpstr>Calibri Light</vt:lpstr>
      <vt:lpstr>Times New Roman</vt:lpstr>
      <vt:lpstr>Thème Office</vt:lpstr>
      <vt:lpstr> </vt:lpstr>
      <vt:lpstr>   </vt:lpstr>
      <vt:lpstr>Présentation PowerPoint</vt:lpstr>
      <vt:lpstr>      </vt:lpstr>
      <vt:lpstr>      </vt:lpstr>
      <vt:lpstr>Présentation PowerPoint</vt:lpstr>
      <vt:lpstr>Présentation PowerPoint</vt:lpstr>
      <vt:lpstr>Présentation PowerPoint</vt:lpstr>
      <vt:lpstr>      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Spécialité: HISTOIRE, GEOGRAPHIE,GEOPOLITIQUE, SCIENCES POLITIQUES</dc:title>
  <dc:creator>stephanie</dc:creator>
  <cp:lastModifiedBy>stephanie</cp:lastModifiedBy>
  <cp:revision>107</cp:revision>
  <dcterms:created xsi:type="dcterms:W3CDTF">2019-01-13T22:05:43Z</dcterms:created>
  <dcterms:modified xsi:type="dcterms:W3CDTF">2021-05-06T15:53:26Z</dcterms:modified>
</cp:coreProperties>
</file>