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9" r:id="rId3"/>
    <p:sldId id="357" r:id="rId4"/>
    <p:sldId id="347" r:id="rId5"/>
    <p:sldId id="356" r:id="rId6"/>
    <p:sldId id="260" r:id="rId7"/>
    <p:sldId id="358" r:id="rId8"/>
    <p:sldId id="354" r:id="rId9"/>
    <p:sldId id="352" r:id="rId10"/>
    <p:sldId id="359" r:id="rId11"/>
    <p:sldId id="360" r:id="rId12"/>
    <p:sldId id="361" r:id="rId13"/>
    <p:sldId id="355" r:id="rId14"/>
    <p:sldId id="353" r:id="rId15"/>
    <p:sldId id="350" r:id="rId16"/>
    <p:sldId id="363" r:id="rId17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>
      <p:cViewPr varScale="1">
        <p:scale>
          <a:sx n="109" d="100"/>
          <a:sy n="109" d="100"/>
        </p:scale>
        <p:origin x="1069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71A0F54-2F88-4773-9C7E-9A0169CA0F96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60C5EC4-962F-4E66-BA6B-520FE13660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2836-4F8B-43CE-8E25-025870647451}" type="datetimeFigureOut">
              <a:rPr lang="fr-FR" smtClean="0"/>
              <a:pPr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A43E-DC83-410C-951E-EB0706E36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Spécialité Mathématiques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Jeudi 8 Janvier 2026</a:t>
            </a:r>
          </a:p>
        </p:txBody>
      </p:sp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515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Cadre 4"/>
          <p:cNvSpPr/>
          <p:nvPr/>
        </p:nvSpPr>
        <p:spPr>
          <a:xfrm>
            <a:off x="611560" y="620688"/>
            <a:ext cx="7920880" cy="5688632"/>
          </a:xfrm>
          <a:prstGeom prst="frame">
            <a:avLst>
              <a:gd name="adj1" fmla="val 849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407E05-593B-7457-C50C-A36C17BC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04764"/>
            <a:ext cx="7816309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7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3EC059-C99E-1DF7-2797-F149746E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5791838" cy="321768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317266-FD3C-E695-2D37-FED502A2D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573016"/>
            <a:ext cx="3818888" cy="27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A89192-5A32-AF27-74A5-1BC3FDD5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4198308" cy="43204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2F14F4-6266-A1F7-CD2C-FE2D4F43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653136"/>
            <a:ext cx="2104199" cy="16765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36333C-16C1-E3DD-BDCD-834F017A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426" y="476672"/>
            <a:ext cx="293817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27784" y="476672"/>
            <a:ext cx="390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Spécialité maths en première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7544" y="938337"/>
            <a:ext cx="8400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Développer le raisonnement et la démonstration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Maitriser le calcul littéral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Découvrir de nouveaux concepts (outils pour autres disciplines)</a:t>
            </a:r>
          </a:p>
          <a:p>
            <a:pPr lvl="1"/>
            <a:endParaRPr lang="fr-FR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83568" y="443711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En lien avec d’autres spécialités : </a:t>
            </a:r>
          </a:p>
          <a:p>
            <a:r>
              <a:rPr lang="fr-FR" sz="2400" dirty="0"/>
              <a:t>		NSI, Physique, SVT, SES,…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43978" y="2502191"/>
            <a:ext cx="6687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5 thèmes : </a:t>
            </a:r>
          </a:p>
          <a:p>
            <a:pPr>
              <a:buFontTx/>
              <a:buChar char="-"/>
            </a:pPr>
            <a:r>
              <a:rPr lang="fr-FR" sz="2400" dirty="0"/>
              <a:t> Algèbre		-  Analyse( fonctions et suites)</a:t>
            </a:r>
          </a:p>
          <a:p>
            <a:pPr>
              <a:buFontTx/>
              <a:buChar char="-"/>
            </a:pPr>
            <a:r>
              <a:rPr lang="fr-FR" sz="2400" dirty="0"/>
              <a:t> Géométrie		-  Probabilités et statistiques </a:t>
            </a:r>
          </a:p>
          <a:p>
            <a:pPr>
              <a:buFontTx/>
              <a:buChar char="-"/>
            </a:pPr>
            <a:r>
              <a:rPr lang="fr-FR" sz="2400" dirty="0"/>
              <a:t> Algorithme et programmation </a:t>
            </a:r>
          </a:p>
        </p:txBody>
      </p:sp>
    </p:spTree>
    <p:extLst>
      <p:ext uri="{BB962C8B-B14F-4D97-AF65-F5344CB8AC3E}">
        <p14:creationId xmlns:p14="http://schemas.microsoft.com/office/powerpoint/2010/main" val="83304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13415" y="476672"/>
            <a:ext cx="511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Spécialité maths et études supérieures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83568" y="126876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Etudier des notions clés pour des études après le bac nécessitant des mathématiques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22768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⟶ essentielle pour des études scientifiques, des écoles de commerces, en économie,…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321297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	=&gt; Pourra être complétée en Terminale par 	maths expertes</a:t>
            </a:r>
            <a:endParaRPr lang="fr-F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13415" y="476672"/>
            <a:ext cx="511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Spécialité maths et études supérieures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83568" y="126876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Etudier des notions clés pour des études après le bac nécessitant des mathématiques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22768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⟶ essentielle pour des études scientifiques, des écoles de commerces, en économie,…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5576" y="422108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⟶ appréciée dans de nombreuses autres études comme le droit, la médecine, l’architecture,…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321297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	=&gt; Pourra être complétée en Terminale par 	maths expertes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99592" y="515719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Cambria"/>
              </a:rPr>
              <a:t>	=&gt; Pourra être remplacée en Terminale par 	l’option maths complémentaires</a:t>
            </a:r>
            <a:endParaRPr lang="fr-F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2087AE-EA44-DD51-7B4F-A4CC8016C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567395"/>
            <a:ext cx="7772400" cy="989397"/>
          </a:xfrm>
        </p:spPr>
        <p:txBody>
          <a:bodyPr/>
          <a:lstStyle/>
          <a:p>
            <a:r>
              <a:rPr lang="fr-FR" dirty="0"/>
              <a:t>En conclusion: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E18F33-F7B0-5C8E-99BD-A30110573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59714"/>
            <a:ext cx="8496944" cy="4721614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Si votre enfant est prêt à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Prendre le rythme de travail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Travailler régulièrement à la maison sa spécialité ( 6h en classe de première en plus du cours et 8h en terminale)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S’accrocher, car on est plus exigeant qu’en seconde ( rigueur du vocabulaire , des méthodes , prise d’autonomie dans la recherche des problèmes nouveaux, prise de risque…et admettre que l’erreur permet de progresser)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r>
              <a:rPr lang="fr-FR" b="1" dirty="0">
                <a:solidFill>
                  <a:schemeClr val="tx1"/>
                </a:solidFill>
              </a:rPr>
              <a:t>S’il a envie de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Développer le goût et la démarche mathématique, se faire plaisir 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Structurer sa pensée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Découvrir de nouveaux outils pour modéliser et comprendre notre environnement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Préparer la poursuite d’études après le baccalauréat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b="1" dirty="0">
                <a:solidFill>
                  <a:schemeClr val="tx1"/>
                </a:solidFill>
              </a:rPr>
              <a:t>Apprendre les mathématiques, c’est apprendre à raisonner, à argumenter, à être rigoureux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b="1" dirty="0">
                <a:solidFill>
                  <a:schemeClr val="tx1"/>
                </a:solidFill>
              </a:rPr>
              <a:t>Pour l’aider dans ses choix: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Pourquoi arrêter les maths?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Quelles sont les spécialités attendues dans le supérieur?(</a:t>
            </a:r>
            <a:r>
              <a:rPr lang="fr-FR" dirty="0" err="1">
                <a:solidFill>
                  <a:schemeClr val="tx1"/>
                </a:solidFill>
              </a:rPr>
              <a:t>parcoursup</a:t>
            </a:r>
            <a:r>
              <a:rPr lang="fr-FR" dirty="0">
                <a:solidFill>
                  <a:schemeClr val="tx1"/>
                </a:solidFill>
              </a:rPr>
              <a:t>) 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Faire attention car les choix sont irréversibles!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r>
              <a:rPr lang="fr-FR" b="1" i="1" dirty="0">
                <a:solidFill>
                  <a:schemeClr val="tx1"/>
                </a:solidFill>
              </a:rPr>
              <a:t>Vidéo: Yvan </a:t>
            </a:r>
            <a:r>
              <a:rPr lang="fr-FR" b="1" i="1" dirty="0" err="1">
                <a:solidFill>
                  <a:schemeClr val="tx1"/>
                </a:solidFill>
              </a:rPr>
              <a:t>Monka</a:t>
            </a:r>
            <a:r>
              <a:rPr lang="fr-FR" b="1" i="1" dirty="0">
                <a:solidFill>
                  <a:schemeClr val="tx1"/>
                </a:solidFill>
              </a:rPr>
              <a:t>: » Pourquoi faut-il choisir la spécialité maths en première?</a:t>
            </a:r>
          </a:p>
        </p:txBody>
      </p:sp>
    </p:spTree>
    <p:extLst>
      <p:ext uri="{BB962C8B-B14F-4D97-AF65-F5344CB8AC3E}">
        <p14:creationId xmlns:p14="http://schemas.microsoft.com/office/powerpoint/2010/main" val="378660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980728"/>
            <a:ext cx="1848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En seconde :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63888" y="908720"/>
            <a:ext cx="21714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Mathématiques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2060848"/>
            <a:ext cx="196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En première :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55777" y="2132856"/>
            <a:ext cx="13835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Spécialité</a:t>
            </a:r>
          </a:p>
          <a:p>
            <a:pPr algn="ctr"/>
            <a:r>
              <a:rPr lang="fr-FR" sz="2400" dirty="0"/>
              <a:t>Maths </a:t>
            </a:r>
          </a:p>
          <a:p>
            <a:pPr algn="ctr"/>
            <a:r>
              <a:rPr lang="fr-FR" sz="2400" dirty="0"/>
              <a:t>(4h)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55976" y="2132856"/>
            <a:ext cx="354821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Enseignement Scientifique</a:t>
            </a:r>
          </a:p>
          <a:p>
            <a:pPr algn="ctr"/>
            <a:r>
              <a:rPr lang="fr-FR" sz="2400" dirty="0"/>
              <a:t>(1h30)</a:t>
            </a:r>
          </a:p>
          <a:p>
            <a:r>
              <a:rPr lang="fr-FR" sz="2400" dirty="0"/>
              <a:t>=SVT et sciences physiques</a:t>
            </a:r>
          </a:p>
          <a:p>
            <a:pPr algn="ctr"/>
            <a:r>
              <a:rPr lang="fr-FR" sz="2400" dirty="0"/>
              <a:t>+</a:t>
            </a:r>
          </a:p>
          <a:p>
            <a:r>
              <a:rPr lang="fr-FR" sz="2400" dirty="0"/>
              <a:t>Mathématiques (1h30)</a:t>
            </a:r>
          </a:p>
          <a:p>
            <a:r>
              <a:rPr lang="fr-FR" sz="1200" dirty="0"/>
              <a:t>Uniquement pour ceux qui </a:t>
            </a:r>
          </a:p>
          <a:p>
            <a:r>
              <a:rPr lang="fr-FR" sz="1200" dirty="0"/>
              <a:t>n’ont pas choisi maths en spécialité</a:t>
            </a:r>
          </a:p>
        </p:txBody>
      </p:sp>
      <p:cxnSp>
        <p:nvCxnSpPr>
          <p:cNvPr id="23" name="Connecteur droit avec flèche 22"/>
          <p:cNvCxnSpPr>
            <a:stCxn id="12" idx="2"/>
            <a:endCxn id="14" idx="0"/>
          </p:cNvCxnSpPr>
          <p:nvPr/>
        </p:nvCxnSpPr>
        <p:spPr>
          <a:xfrm flipH="1">
            <a:off x="3247569" y="1370385"/>
            <a:ext cx="1402033" cy="762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/>
            <a:stCxn id="12" idx="2"/>
            <a:endCxn id="15" idx="0"/>
          </p:cNvCxnSpPr>
          <p:nvPr/>
        </p:nvCxnSpPr>
        <p:spPr>
          <a:xfrm>
            <a:off x="4649602" y="1370385"/>
            <a:ext cx="1480482" cy="762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80C92A5-CD61-2303-CE7A-C08796C63992}"/>
              </a:ext>
            </a:extLst>
          </p:cNvPr>
          <p:cNvSpPr txBox="1"/>
          <p:nvPr/>
        </p:nvSpPr>
        <p:spPr>
          <a:xfrm>
            <a:off x="395536" y="4725145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Attention :</a:t>
            </a:r>
          </a:p>
          <a:p>
            <a:pPr marL="342900" indent="-342900">
              <a:buAutoNum type="arabicParenR"/>
            </a:pPr>
            <a:r>
              <a:rPr lang="fr-FR" i="1" dirty="0">
                <a:solidFill>
                  <a:srgbClr val="0070C0"/>
                </a:solidFill>
              </a:rPr>
              <a:t>choix irrévocable, on ne peut pas en terminale prendre un enseignement de spécialité non suivi en première/ lien avec </a:t>
            </a:r>
            <a:r>
              <a:rPr lang="fr-FR" i="1" dirty="0" err="1">
                <a:solidFill>
                  <a:srgbClr val="0070C0"/>
                </a:solidFill>
              </a:rPr>
              <a:t>Parcoursup</a:t>
            </a:r>
            <a:endParaRPr lang="fr-FR" i="1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fr-FR" i="1" dirty="0">
                <a:solidFill>
                  <a:srgbClr val="0070C0"/>
                </a:solidFill>
              </a:rPr>
              <a:t>Nouveauté 2026: épreuve de maths en fin de première  (3 épreuves différentes selon bac général ou bac technologique et spécialité math ou pas en première générale)</a:t>
            </a:r>
          </a:p>
          <a:p>
            <a:r>
              <a:rPr lang="fr-FR" i="1" dirty="0">
                <a:solidFill>
                  <a:srgbClr val="0070C0"/>
                </a:solidFill>
              </a:rPr>
              <a:t>Epreuve de 2h sans calculatrice avec 30 min d’évaluation des automatismes de calcul.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D184EE-D907-AF8A-8FBE-88D974A8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règles pour guider votre choix!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28C534-E36E-3B67-C75F-446377A4B6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Un programme plus dense </a:t>
            </a:r>
            <a:r>
              <a:rPr lang="fr-FR" dirty="0"/>
              <a:t>et plus complet que celui de la classe de </a:t>
            </a:r>
            <a:r>
              <a:rPr lang="fr-FR" b="1" dirty="0"/>
              <a:t>2de-Rythme de travail plus intense</a:t>
            </a:r>
            <a:r>
              <a:rPr lang="fr-FR" dirty="0"/>
              <a:t>, bref </a:t>
            </a:r>
            <a:r>
              <a:rPr lang="fr-FR" b="1" dirty="0"/>
              <a:t>plus d’efforts </a:t>
            </a:r>
            <a:r>
              <a:rPr lang="fr-FR" dirty="0"/>
              <a:t>personnels</a:t>
            </a:r>
          </a:p>
          <a:p>
            <a:r>
              <a:rPr lang="fr-FR" dirty="0"/>
              <a:t>Beaucoup de nouvelles notions</a:t>
            </a:r>
          </a:p>
          <a:p>
            <a:r>
              <a:rPr lang="fr-FR" dirty="0"/>
              <a:t>Enseignement basé sur du </a:t>
            </a:r>
            <a:r>
              <a:rPr lang="fr-FR" b="1" dirty="0"/>
              <a:t>vocabulaire mathématique précis et de la logique </a:t>
            </a:r>
            <a:r>
              <a:rPr lang="fr-FR" dirty="0"/>
              <a:t>(communs à tous les chapitres)</a:t>
            </a:r>
          </a:p>
          <a:p>
            <a:r>
              <a:rPr lang="fr-FR" dirty="0"/>
              <a:t>Utilisation de la calculatrice et/ou de logiciel (</a:t>
            </a:r>
            <a:r>
              <a:rPr lang="fr-FR" dirty="0" err="1"/>
              <a:t>géogébra</a:t>
            </a:r>
            <a:r>
              <a:rPr lang="fr-FR" dirty="0"/>
              <a:t>-python présent dans ENT rubrique </a:t>
            </a:r>
            <a:r>
              <a:rPr lang="fr-FR" dirty="0" err="1"/>
              <a:t>capytale</a:t>
            </a:r>
            <a:r>
              <a:rPr lang="fr-FR" dirty="0"/>
              <a:t> ainsi que l’environnement Python…)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39D36FC-07CD-042C-864B-C7B3448B8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17052"/>
            <a:ext cx="4038600" cy="2892259"/>
          </a:xfrm>
        </p:spPr>
      </p:pic>
    </p:spTree>
    <p:extLst>
      <p:ext uri="{BB962C8B-B14F-4D97-AF65-F5344CB8AC3E}">
        <p14:creationId xmlns:p14="http://schemas.microsoft.com/office/powerpoint/2010/main" val="10459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980728"/>
            <a:ext cx="1848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En seconde :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23928" y="955179"/>
            <a:ext cx="21714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Mathématiques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2060848"/>
            <a:ext cx="196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En première :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62402" y="1988839"/>
            <a:ext cx="13835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Spécialité</a:t>
            </a:r>
          </a:p>
          <a:p>
            <a:pPr algn="ctr"/>
            <a:r>
              <a:rPr lang="fr-FR" sz="2400" dirty="0"/>
              <a:t>Maths </a:t>
            </a:r>
          </a:p>
          <a:p>
            <a:pPr algn="ctr"/>
            <a:r>
              <a:rPr lang="fr-FR" sz="2400" dirty="0"/>
              <a:t>(4h)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89154" y="1988840"/>
            <a:ext cx="3537300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Enseignement Scientifique</a:t>
            </a:r>
          </a:p>
          <a:p>
            <a:r>
              <a:rPr lang="fr-FR" sz="1400" dirty="0"/>
              <a:t>(1h30)</a:t>
            </a:r>
          </a:p>
          <a:p>
            <a:r>
              <a:rPr lang="fr-FR" sz="2400" dirty="0"/>
              <a:t>Mathématiques </a:t>
            </a:r>
            <a:r>
              <a:rPr lang="fr-FR" sz="1400" dirty="0"/>
              <a:t>(1h30)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3528" y="3645024"/>
            <a:ext cx="205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En Terminale</a:t>
            </a:r>
            <a:r>
              <a:rPr lang="fr-FR" sz="2400" b="1" dirty="0"/>
              <a:t> :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312638" y="3816517"/>
            <a:ext cx="2710586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Spécialité</a:t>
            </a:r>
          </a:p>
          <a:p>
            <a:pPr algn="ctr"/>
            <a:r>
              <a:rPr lang="fr-FR" sz="2000" dirty="0"/>
              <a:t>Maths (6h)</a:t>
            </a:r>
          </a:p>
          <a:p>
            <a:pPr algn="ctr"/>
            <a:r>
              <a:rPr lang="fr-FR" sz="2000" dirty="0"/>
              <a:t>+ </a:t>
            </a:r>
          </a:p>
          <a:p>
            <a:pPr algn="ctr"/>
            <a:r>
              <a:rPr lang="fr-FR" sz="2000" dirty="0"/>
              <a:t>Maths expertes (option : 3h)</a:t>
            </a:r>
          </a:p>
          <a:p>
            <a:pPr algn="ctr"/>
            <a:r>
              <a:rPr lang="fr-FR" sz="1600" i="1" dirty="0"/>
              <a:t>Nécessaire pour certaines filières post bac (vérifié cette année dans </a:t>
            </a:r>
            <a:r>
              <a:rPr lang="fr-FR" sz="1600" i="1" dirty="0" err="1"/>
              <a:t>parcoursup</a:t>
            </a:r>
            <a:endParaRPr lang="fr-FR" sz="1600" i="1" dirty="0"/>
          </a:p>
          <a:p>
            <a:pPr algn="ctr"/>
            <a:r>
              <a:rPr lang="fr-FR" sz="2000" dirty="0"/>
              <a:t>Abandon?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7544" y="4295329"/>
            <a:ext cx="144016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Spécialité</a:t>
            </a:r>
          </a:p>
          <a:p>
            <a:pPr algn="ctr"/>
            <a:r>
              <a:rPr lang="fr-FR" sz="2000" dirty="0"/>
              <a:t>Maths</a:t>
            </a:r>
          </a:p>
          <a:p>
            <a:pPr algn="ctr"/>
            <a:r>
              <a:rPr lang="fr-FR" sz="2000" dirty="0"/>
              <a:t>(6h)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189154" y="3865984"/>
            <a:ext cx="229967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Maths complé-mentaires</a:t>
            </a:r>
          </a:p>
          <a:p>
            <a:pPr algn="ctr"/>
            <a:r>
              <a:rPr lang="fr-FR" sz="2000" dirty="0"/>
              <a:t>(option : 3h)</a:t>
            </a:r>
          </a:p>
          <a:p>
            <a:pPr algn="ctr"/>
            <a:r>
              <a:rPr lang="fr-FR" sz="1600" i="1" dirty="0"/>
              <a:t>Demandé dans certaines filières post bac si pas de spé maths en terminale</a:t>
            </a:r>
          </a:p>
          <a:p>
            <a:pPr algn="ctr"/>
            <a:r>
              <a:rPr lang="fr-FR" sz="2000" dirty="0"/>
              <a:t>Abandon?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668344" y="3789040"/>
            <a:ext cx="91493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Pas de </a:t>
            </a:r>
          </a:p>
          <a:p>
            <a:r>
              <a:rPr lang="fr-FR" sz="2000" dirty="0"/>
              <a:t>maths</a:t>
            </a:r>
          </a:p>
        </p:txBody>
      </p:sp>
      <p:cxnSp>
        <p:nvCxnSpPr>
          <p:cNvPr id="23" name="Connecteur droit avec flèche 22"/>
          <p:cNvCxnSpPr>
            <a:stCxn id="12" idx="2"/>
            <a:endCxn id="14" idx="0"/>
          </p:cNvCxnSpPr>
          <p:nvPr/>
        </p:nvCxnSpPr>
        <p:spPr>
          <a:xfrm flipH="1">
            <a:off x="3754194" y="1416844"/>
            <a:ext cx="1255448" cy="57199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/>
            <a:stCxn id="12" idx="2"/>
            <a:endCxn id="15" idx="0"/>
          </p:cNvCxnSpPr>
          <p:nvPr/>
        </p:nvCxnSpPr>
        <p:spPr>
          <a:xfrm>
            <a:off x="5009642" y="1416844"/>
            <a:ext cx="1948162" cy="5719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</p:cNvCxnSpPr>
          <p:nvPr/>
        </p:nvCxnSpPr>
        <p:spPr>
          <a:xfrm>
            <a:off x="3745193" y="3169964"/>
            <a:ext cx="102962" cy="6116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4" idx="2"/>
            <a:endCxn id="19" idx="0"/>
          </p:cNvCxnSpPr>
          <p:nvPr/>
        </p:nvCxnSpPr>
        <p:spPr>
          <a:xfrm flipH="1">
            <a:off x="1187624" y="3189168"/>
            <a:ext cx="2566570" cy="110616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14" idx="2"/>
          </p:cNvCxnSpPr>
          <p:nvPr/>
        </p:nvCxnSpPr>
        <p:spPr>
          <a:xfrm>
            <a:off x="3754194" y="3189168"/>
            <a:ext cx="2516283" cy="61361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4" idx="2"/>
            <a:endCxn id="21" idx="0"/>
          </p:cNvCxnSpPr>
          <p:nvPr/>
        </p:nvCxnSpPr>
        <p:spPr>
          <a:xfrm>
            <a:off x="3754194" y="3189168"/>
            <a:ext cx="4371615" cy="5998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cxnSpLocks/>
            <a:stCxn id="15" idx="2"/>
            <a:endCxn id="21" idx="0"/>
          </p:cNvCxnSpPr>
          <p:nvPr/>
        </p:nvCxnSpPr>
        <p:spPr>
          <a:xfrm>
            <a:off x="6957804" y="3035280"/>
            <a:ext cx="1168005" cy="7537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9724178-FF82-F245-AA44-C2822EFF4776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flipH="1">
            <a:off x="6338993" y="3035280"/>
            <a:ext cx="618811" cy="8307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0F099A0D-67A4-804C-A278-77B6869F3D42}"/>
              </a:ext>
            </a:extLst>
          </p:cNvPr>
          <p:cNvSpPr txBox="1"/>
          <p:nvPr/>
        </p:nvSpPr>
        <p:spPr>
          <a:xfrm>
            <a:off x="6386673" y="3110547"/>
            <a:ext cx="58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01249-E327-1E60-26C1-E0D8E717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fr-FR" dirty="0"/>
              <a:t>Situation il y a 4 ans: </a:t>
            </a:r>
            <a:br>
              <a:rPr lang="fr-FR" dirty="0"/>
            </a:br>
            <a:r>
              <a:rPr lang="fr-FR" sz="1600" dirty="0"/>
              <a:t>49% des élèves de lycée général quitteront le lycée avec un cycle incomplet de 3 ans en maths</a:t>
            </a:r>
            <a:br>
              <a:rPr lang="fr-FR" sz="1600" dirty="0"/>
            </a:br>
            <a:r>
              <a:rPr lang="fr-FR" sz="1600" dirty="0"/>
              <a:t>Et les filles…? Une légère inflexion semble s’amorcer en faveur de la spécialité maths  et de la présence des filles.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26C00E-B6FB-2FAD-F89C-46AA7DEF5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251" y="1600200"/>
            <a:ext cx="2497497" cy="4525963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0E7469B-0312-29C5-280B-536ADA31D84E}"/>
              </a:ext>
            </a:extLst>
          </p:cNvPr>
          <p:cNvSpPr txBox="1"/>
          <p:nvPr/>
        </p:nvSpPr>
        <p:spPr>
          <a:xfrm>
            <a:off x="3347864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85438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EBC86-B39C-6CC7-EEDF-49220522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33" y="314831"/>
            <a:ext cx="9027368" cy="670688"/>
          </a:xfrm>
        </p:spPr>
        <p:txBody>
          <a:bodyPr>
            <a:noAutofit/>
          </a:bodyPr>
          <a:lstStyle/>
          <a:p>
            <a:r>
              <a:rPr lang="fr-FR" sz="2000" b="1" dirty="0"/>
              <a:t>Selon mon choix, que vais-je apprendre?-quel lien avec le cours de première?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576AD-1534-AC22-C81D-D072C64B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33" y="1322615"/>
            <a:ext cx="2993960" cy="261453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/>
              <a:t>Classe de 1</a:t>
            </a:r>
            <a:r>
              <a:rPr lang="fr-FR" b="1" baseline="30000" dirty="0"/>
              <a:t>ère</a:t>
            </a:r>
            <a:r>
              <a:rPr lang="fr-FR" b="1" dirty="0"/>
              <a:t> spé maths (4h):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0070C0"/>
                </a:solidFill>
              </a:rPr>
              <a:t>Algèbre: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0070C0"/>
                </a:solidFill>
              </a:rPr>
              <a:t>polynôme de degré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0070C0"/>
                </a:solidFill>
              </a:rPr>
              <a:t>Suites(généralités-</a:t>
            </a:r>
            <a:r>
              <a:rPr lang="fr-FR" sz="1050" dirty="0" err="1">
                <a:solidFill>
                  <a:srgbClr val="0070C0"/>
                </a:solidFill>
              </a:rPr>
              <a:t>artihmétiques</a:t>
            </a:r>
            <a:r>
              <a:rPr lang="fr-FR" sz="1050" dirty="0">
                <a:solidFill>
                  <a:srgbClr val="0070C0"/>
                </a:solidFill>
              </a:rPr>
              <a:t>-géométriques-somme des termes-sensibilisation limites)</a:t>
            </a:r>
          </a:p>
          <a:p>
            <a:pPr marL="0" indent="0">
              <a:spcBef>
                <a:spcPts val="0"/>
              </a:spcBef>
              <a:buNone/>
            </a:pPr>
            <a:endParaRPr lang="fr-FR" sz="1050" dirty="0"/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FF0000"/>
                </a:solidFill>
              </a:rPr>
              <a:t>Analyse: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FF0000"/>
                </a:solidFill>
              </a:rPr>
              <a:t>Dérivation-tangente-variations-courbes représentatives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FF0000"/>
                </a:solidFill>
              </a:rPr>
              <a:t>Fonction exponentielle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FF0000"/>
                </a:solidFill>
              </a:rPr>
              <a:t>Fonction trigonométriques (début)</a:t>
            </a:r>
          </a:p>
          <a:p>
            <a:pPr marL="0" indent="0">
              <a:spcBef>
                <a:spcPts val="0"/>
              </a:spcBef>
              <a:buNone/>
            </a:pPr>
            <a:endParaRPr lang="fr-FR" sz="1050" dirty="0"/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/>
              <a:t>Géométrie: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/>
              <a:t>Géométrie repérée dans le </a:t>
            </a:r>
            <a:r>
              <a:rPr lang="fr-FR" sz="1050" dirty="0" err="1"/>
              <a:t>plan:équations</a:t>
            </a:r>
            <a:r>
              <a:rPr lang="fr-FR" sz="1050" dirty="0"/>
              <a:t> cartésiennes de droites-équations de cercles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/>
              <a:t>Calcul vectoriel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/>
              <a:t>Produit scalaire dans la plan et applications</a:t>
            </a:r>
          </a:p>
          <a:p>
            <a:pPr marL="0" indent="0">
              <a:spcBef>
                <a:spcPts val="0"/>
              </a:spcBef>
              <a:buNone/>
            </a:pPr>
            <a:endParaRPr lang="fr-FR" sz="1050" dirty="0"/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7030A0"/>
                </a:solidFill>
              </a:rPr>
              <a:t>Probabilité-statistiques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7030A0"/>
                </a:solidFill>
              </a:rPr>
              <a:t>Conditionnement et indépendance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7030A0"/>
                </a:solidFill>
              </a:rPr>
              <a:t>Variables aléatoires (</a:t>
            </a:r>
            <a:r>
              <a:rPr lang="fr-FR" sz="1050" dirty="0" err="1">
                <a:solidFill>
                  <a:srgbClr val="7030A0"/>
                </a:solidFill>
              </a:rPr>
              <a:t>v.a</a:t>
            </a:r>
            <a:r>
              <a:rPr lang="fr-FR" sz="1050" dirty="0">
                <a:solidFill>
                  <a:srgbClr val="7030A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fr-FR" sz="1050" dirty="0"/>
          </a:p>
          <a:p>
            <a:pPr marL="0" indent="0">
              <a:spcBef>
                <a:spcPts val="0"/>
              </a:spcBef>
              <a:buNone/>
            </a:pPr>
            <a:r>
              <a:rPr lang="fr-FR" sz="1050" dirty="0">
                <a:solidFill>
                  <a:srgbClr val="00B050"/>
                </a:solidFill>
              </a:rPr>
              <a:t>Algorithmique ( considéré comme un outil dans tous les cours en terminale)</a:t>
            </a:r>
            <a:endParaRPr lang="fr-FR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4F51C9-CF71-5E5F-E13B-1FDF7CFF1D33}"/>
              </a:ext>
            </a:extLst>
          </p:cNvPr>
          <p:cNvSpPr txBox="1"/>
          <p:nvPr/>
        </p:nvSpPr>
        <p:spPr>
          <a:xfrm>
            <a:off x="3698422" y="1236410"/>
            <a:ext cx="5328946" cy="2723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dirty="0" err="1"/>
              <a:t>Term</a:t>
            </a:r>
            <a:r>
              <a:rPr lang="fr-FR" sz="1350" b="1" dirty="0"/>
              <a:t> spé maths (6h dont 1 heure en demi-groupe):</a:t>
            </a:r>
          </a:p>
          <a:p>
            <a:r>
              <a:rPr lang="fr-FR" sz="1050" kern="150" dirty="0">
                <a:solidFill>
                  <a:srgbClr val="FF0000"/>
                </a:solidFill>
              </a:rPr>
              <a:t>Analyse: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Suites : raisonnement par récurrence -limites-convergence monotone et comparaison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Limites de fonctions -Continuité et TVI-</a:t>
            </a:r>
            <a:endParaRPr lang="fr-FR" sz="1050" kern="1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Compléments sur la dérivation-convexité </a:t>
            </a:r>
            <a:endParaRPr lang="fr-FR" sz="1050" kern="1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Primitives et équations différentielles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Fonction Logarithme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Fonctions trigonométriques (fin)</a:t>
            </a:r>
            <a:endParaRPr lang="fr-FR" sz="1050" kern="1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Calcul intégral </a:t>
            </a:r>
          </a:p>
          <a:p>
            <a:r>
              <a:rPr lang="fr-FR" sz="1050" kern="150" dirty="0">
                <a:solidFill>
                  <a:srgbClr val="7030A0"/>
                </a:solidFill>
              </a:rPr>
              <a:t>Probabilité: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Dénombrement</a:t>
            </a:r>
            <a:endParaRPr lang="fr-FR" sz="1050" kern="15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variables aléatoires et loi binomiale</a:t>
            </a:r>
            <a:endParaRPr lang="fr-FR" sz="1050" kern="15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Somme de </a:t>
            </a:r>
            <a:r>
              <a:rPr lang="fr-FR" sz="1050" kern="150" dirty="0" err="1">
                <a:solidFill>
                  <a:srgbClr val="7030A0"/>
                </a:solidFill>
              </a:rPr>
              <a:t>v.a</a:t>
            </a:r>
            <a:r>
              <a:rPr lang="fr-FR" sz="1050" kern="150" dirty="0">
                <a:solidFill>
                  <a:srgbClr val="7030A0"/>
                </a:solidFill>
              </a:rPr>
              <a:t>.-Concentration et loi des grands nombres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/>
              <a:t>Géométrie dans l’espace 1 (visualisation –règles d’incidence-Vecteurs-géométrie analytique)</a:t>
            </a:r>
            <a:endParaRPr lang="fr-FR" sz="1050" kern="150" dirty="0"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/>
              <a:t>Orthogonalité dans l'espace et produit scalaire dans l’espace.   </a:t>
            </a:r>
            <a:endParaRPr lang="fr-FR" sz="135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086432-EC43-02D8-A2A7-2971159B5183}"/>
              </a:ext>
            </a:extLst>
          </p:cNvPr>
          <p:cNvSpPr txBox="1"/>
          <p:nvPr/>
        </p:nvSpPr>
        <p:spPr>
          <a:xfrm>
            <a:off x="878244" y="4828591"/>
            <a:ext cx="223234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dirty="0" err="1"/>
              <a:t>Term</a:t>
            </a:r>
            <a:r>
              <a:rPr lang="fr-FR" sz="1350" b="1" dirty="0"/>
              <a:t> Maths expertes (3h):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Nombres complexes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Arithmétique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Graphes et matrice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4231A7-C7F7-0124-C1E1-0B598FE585F1}"/>
              </a:ext>
            </a:extLst>
          </p:cNvPr>
          <p:cNvSpPr txBox="1"/>
          <p:nvPr/>
        </p:nvSpPr>
        <p:spPr>
          <a:xfrm>
            <a:off x="3803975" y="3937150"/>
            <a:ext cx="4933561" cy="2077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dirty="0" err="1"/>
              <a:t>Term</a:t>
            </a:r>
            <a:r>
              <a:rPr lang="fr-FR" sz="1350" b="1" dirty="0"/>
              <a:t> Maths complémentaires (3h) </a:t>
            </a:r>
          </a:p>
          <a:p>
            <a:r>
              <a:rPr lang="fr-FR" sz="1050" dirty="0">
                <a:solidFill>
                  <a:srgbClr val="FF0000"/>
                </a:solidFill>
              </a:rPr>
              <a:t>Analyse: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Limites de fonctions -Continuité et TVI-</a:t>
            </a:r>
            <a:endParaRPr lang="fr-FR" sz="1050" kern="1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Compléments sur la dérivation-convexité </a:t>
            </a:r>
            <a:endParaRPr lang="fr-FR" sz="1050" kern="1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Primitives et équations différentielles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Fonction Logarithme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Calcul intégral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FF0000"/>
                </a:solidFill>
              </a:rPr>
              <a:t>Suites : limites et suites </a:t>
            </a:r>
            <a:r>
              <a:rPr lang="fr-FR" sz="1050" kern="150" dirty="0" err="1">
                <a:solidFill>
                  <a:srgbClr val="FF0000"/>
                </a:solidFill>
              </a:rPr>
              <a:t>arithmético</a:t>
            </a:r>
            <a:r>
              <a:rPr lang="fr-FR" sz="1050" kern="150" dirty="0">
                <a:solidFill>
                  <a:srgbClr val="FF0000"/>
                </a:solidFill>
              </a:rPr>
              <a:t>-géométriques (=approfondissement 1</a:t>
            </a:r>
            <a:r>
              <a:rPr lang="fr-FR" sz="1050" kern="150" baseline="30000" dirty="0">
                <a:solidFill>
                  <a:srgbClr val="FF0000"/>
                </a:solidFill>
              </a:rPr>
              <a:t>ère</a:t>
            </a:r>
            <a:r>
              <a:rPr lang="fr-FR" sz="1050" kern="150" dirty="0">
                <a:solidFill>
                  <a:srgbClr val="FF0000"/>
                </a:solidFill>
              </a:rPr>
              <a:t>)</a:t>
            </a:r>
          </a:p>
          <a:p>
            <a:r>
              <a:rPr lang="fr-FR" sz="1050" kern="150" dirty="0">
                <a:solidFill>
                  <a:srgbClr val="7030A0"/>
                </a:solidFill>
              </a:rPr>
              <a:t>Probabilité: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Lois discrète: loi binomiale et loi géométrique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Lois à densité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kern="150" dirty="0">
                <a:solidFill>
                  <a:srgbClr val="7030A0"/>
                </a:solidFill>
              </a:rPr>
              <a:t>Séries statistiques doubles</a:t>
            </a:r>
            <a:endParaRPr lang="fr-FR" sz="1350" dirty="0">
              <a:solidFill>
                <a:srgbClr val="7030A0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8A09B5A-DD21-4A31-9AB4-D295C5CBD6E6}"/>
              </a:ext>
            </a:extLst>
          </p:cNvPr>
          <p:cNvCxnSpPr>
            <a:cxnSpLocks/>
          </p:cNvCxnSpPr>
          <p:nvPr/>
        </p:nvCxnSpPr>
        <p:spPr>
          <a:xfrm flipV="1">
            <a:off x="3039447" y="1727913"/>
            <a:ext cx="737119" cy="162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E79EB76-27DA-E089-8D54-68C9D5DAB631}"/>
              </a:ext>
            </a:extLst>
          </p:cNvPr>
          <p:cNvCxnSpPr>
            <a:cxnSpLocks/>
          </p:cNvCxnSpPr>
          <p:nvPr/>
        </p:nvCxnSpPr>
        <p:spPr>
          <a:xfrm>
            <a:off x="2382733" y="3067471"/>
            <a:ext cx="1497635" cy="7333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398BE99-FD83-BD69-2A53-6AB196E87BE8}"/>
              </a:ext>
            </a:extLst>
          </p:cNvPr>
          <p:cNvCxnSpPr>
            <a:cxnSpLocks/>
          </p:cNvCxnSpPr>
          <p:nvPr/>
        </p:nvCxnSpPr>
        <p:spPr>
          <a:xfrm>
            <a:off x="3021385" y="1892060"/>
            <a:ext cx="806807" cy="3319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301ECAB-6264-3FD9-1490-22221787ACA5}"/>
              </a:ext>
            </a:extLst>
          </p:cNvPr>
          <p:cNvCxnSpPr>
            <a:cxnSpLocks/>
          </p:cNvCxnSpPr>
          <p:nvPr/>
        </p:nvCxnSpPr>
        <p:spPr>
          <a:xfrm>
            <a:off x="2607322" y="2825059"/>
            <a:ext cx="1273046" cy="7248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D39076F-BFBC-D181-6DAB-DF3D77C8DBCA}"/>
              </a:ext>
            </a:extLst>
          </p:cNvPr>
          <p:cNvCxnSpPr>
            <a:cxnSpLocks/>
          </p:cNvCxnSpPr>
          <p:nvPr/>
        </p:nvCxnSpPr>
        <p:spPr>
          <a:xfrm flipV="1">
            <a:off x="2803402" y="2043922"/>
            <a:ext cx="947942" cy="1202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01C3E57-AEA9-6402-0EF7-D33DAA1941A8}"/>
              </a:ext>
            </a:extLst>
          </p:cNvPr>
          <p:cNvCxnSpPr>
            <a:cxnSpLocks/>
          </p:cNvCxnSpPr>
          <p:nvPr/>
        </p:nvCxnSpPr>
        <p:spPr>
          <a:xfrm flipV="1">
            <a:off x="2823520" y="2168233"/>
            <a:ext cx="927824" cy="55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B0218AB-1E30-CB15-A2C5-CD5DD1C6DE95}"/>
              </a:ext>
            </a:extLst>
          </p:cNvPr>
          <p:cNvCxnSpPr>
            <a:cxnSpLocks/>
          </p:cNvCxnSpPr>
          <p:nvPr/>
        </p:nvCxnSpPr>
        <p:spPr>
          <a:xfrm flipV="1">
            <a:off x="1403648" y="2395381"/>
            <a:ext cx="2543201" cy="1204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7BDBDAC-AB5A-833A-8C28-B5576CF71D4A}"/>
              </a:ext>
            </a:extLst>
          </p:cNvPr>
          <p:cNvCxnSpPr>
            <a:cxnSpLocks/>
          </p:cNvCxnSpPr>
          <p:nvPr/>
        </p:nvCxnSpPr>
        <p:spPr>
          <a:xfrm flipV="1">
            <a:off x="1187624" y="2515860"/>
            <a:ext cx="2724235" cy="193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D2375B2-E66A-B896-1F86-5829863E184F}"/>
              </a:ext>
            </a:extLst>
          </p:cNvPr>
          <p:cNvCxnSpPr>
            <a:cxnSpLocks/>
          </p:cNvCxnSpPr>
          <p:nvPr/>
        </p:nvCxnSpPr>
        <p:spPr>
          <a:xfrm>
            <a:off x="2823519" y="2190695"/>
            <a:ext cx="1088340" cy="4765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342DE88-7151-2B57-7016-4E3D05CDC906}"/>
              </a:ext>
            </a:extLst>
          </p:cNvPr>
          <p:cNvCxnSpPr>
            <a:cxnSpLocks/>
          </p:cNvCxnSpPr>
          <p:nvPr/>
        </p:nvCxnSpPr>
        <p:spPr>
          <a:xfrm flipH="1">
            <a:off x="4863582" y="5090433"/>
            <a:ext cx="50151" cy="5311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1278DBE-A428-07F3-ACD9-6272F75BC0B6}"/>
              </a:ext>
            </a:extLst>
          </p:cNvPr>
          <p:cNvCxnSpPr>
            <a:cxnSpLocks/>
          </p:cNvCxnSpPr>
          <p:nvPr/>
        </p:nvCxnSpPr>
        <p:spPr>
          <a:xfrm>
            <a:off x="1994418" y="3507002"/>
            <a:ext cx="1952431" cy="202838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840FA0E-C0A1-8C8E-C5C9-DDBEE9DCD78D}"/>
              </a:ext>
            </a:extLst>
          </p:cNvPr>
          <p:cNvCxnSpPr>
            <a:cxnSpLocks/>
          </p:cNvCxnSpPr>
          <p:nvPr/>
        </p:nvCxnSpPr>
        <p:spPr>
          <a:xfrm flipV="1">
            <a:off x="1994418" y="3368573"/>
            <a:ext cx="1885950" cy="9052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C5C9AC1-3531-3E14-9B38-093494177397}"/>
              </a:ext>
            </a:extLst>
          </p:cNvPr>
          <p:cNvCxnSpPr>
            <a:cxnSpLocks/>
          </p:cNvCxnSpPr>
          <p:nvPr/>
        </p:nvCxnSpPr>
        <p:spPr>
          <a:xfrm flipV="1">
            <a:off x="1962928" y="3119264"/>
            <a:ext cx="1777481" cy="36026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4BC3DF9-437E-4A56-E6C0-1A20C94FBAE2}"/>
              </a:ext>
            </a:extLst>
          </p:cNvPr>
          <p:cNvCxnSpPr>
            <a:cxnSpLocks/>
          </p:cNvCxnSpPr>
          <p:nvPr/>
        </p:nvCxnSpPr>
        <p:spPr>
          <a:xfrm>
            <a:off x="1187624" y="2708920"/>
            <a:ext cx="582860" cy="24211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6B0A5B5-81CE-4FAC-A6F8-EF54C86DC366}"/>
              </a:ext>
            </a:extLst>
          </p:cNvPr>
          <p:cNvCxnSpPr>
            <a:cxnSpLocks/>
          </p:cNvCxnSpPr>
          <p:nvPr/>
        </p:nvCxnSpPr>
        <p:spPr>
          <a:xfrm>
            <a:off x="1403648" y="2515860"/>
            <a:ext cx="2578317" cy="24036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42C065E-98C2-F329-09D0-3EB884C4B1D9}"/>
              </a:ext>
            </a:extLst>
          </p:cNvPr>
          <p:cNvCxnSpPr>
            <a:cxnSpLocks/>
          </p:cNvCxnSpPr>
          <p:nvPr/>
        </p:nvCxnSpPr>
        <p:spPr>
          <a:xfrm>
            <a:off x="2823519" y="2212102"/>
            <a:ext cx="1088340" cy="24059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7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27784" y="476672"/>
            <a:ext cx="390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Spécialité maths en première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7544" y="938337"/>
            <a:ext cx="8400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Développer le raisonnement et la démonstration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Maitriser le calcul littéral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Découvrir de nouveaux concepts (outils pour autres disciplines)</a:t>
            </a:r>
          </a:p>
          <a:p>
            <a:pPr lvl="1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0619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27784" y="476672"/>
            <a:ext cx="390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Spécialité maths en première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7544" y="938337"/>
            <a:ext cx="8400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Développer le raisonnement et la démonstration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Maitriser le calcul littéral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  Découvrir de nouveaux concepts (outils pour autres disciplines)</a:t>
            </a:r>
          </a:p>
          <a:p>
            <a:pPr lvl="1"/>
            <a:endParaRPr lang="fr-FR" sz="2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43978" y="2502191"/>
            <a:ext cx="6687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  5 thèmes : </a:t>
            </a:r>
          </a:p>
          <a:p>
            <a:pPr>
              <a:buFontTx/>
              <a:buChar char="-"/>
            </a:pPr>
            <a:r>
              <a:rPr lang="fr-FR" sz="2400" dirty="0"/>
              <a:t> Algèbre		-  Analyse</a:t>
            </a:r>
          </a:p>
          <a:p>
            <a:pPr>
              <a:buFontTx/>
              <a:buChar char="-"/>
            </a:pPr>
            <a:r>
              <a:rPr lang="fr-FR" sz="2400" dirty="0"/>
              <a:t> Géométrie		-  Probabilités et statistiques </a:t>
            </a:r>
          </a:p>
          <a:p>
            <a:pPr>
              <a:buFontTx/>
              <a:buChar char="-"/>
            </a:pPr>
            <a:r>
              <a:rPr lang="fr-FR" sz="2400" dirty="0"/>
              <a:t> Algorithme et programmation </a:t>
            </a:r>
          </a:p>
        </p:txBody>
      </p:sp>
    </p:spTree>
    <p:extLst>
      <p:ext uri="{BB962C8B-B14F-4D97-AF65-F5344CB8AC3E}">
        <p14:creationId xmlns:p14="http://schemas.microsoft.com/office/powerpoint/2010/main" val="380596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9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9EA00C-AF5A-2596-47AA-606952A9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7764654" cy="42234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1A55F6-AF0B-B4EE-8047-3FCBF124F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76672"/>
            <a:ext cx="3344468" cy="23731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1002</Words>
  <Application>Microsoft Office PowerPoint</Application>
  <PresentationFormat>Affichage à l'écran (4:3)</PresentationFormat>
  <Paragraphs>156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Thème Office</vt:lpstr>
      <vt:lpstr>Spécialité Mathématiques Jeudi 8 Janvier 2026</vt:lpstr>
      <vt:lpstr>Présentation PowerPoint</vt:lpstr>
      <vt:lpstr>Quelques règles pour guider votre choix!</vt:lpstr>
      <vt:lpstr>Présentation PowerPoint</vt:lpstr>
      <vt:lpstr>Situation il y a 4 ans:  49% des élèves de lycée général quitteront le lycée avec un cycle incomplet de 3 ans en maths Et les filles…? Une légère inflexion semble s’amorcer en faveur de la spécialité maths  et de la présence des filles.</vt:lpstr>
      <vt:lpstr>Selon mon choix, que vais-je apprendre?-quel lien avec le cours de première?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conclusion: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6 : Fonctions affines</dc:title>
  <dc:creator>Laura Magana</dc:creator>
  <cp:lastModifiedBy>Eric &amp; Claudine LALECHERE</cp:lastModifiedBy>
  <cp:revision>185</cp:revision>
  <dcterms:created xsi:type="dcterms:W3CDTF">2016-12-06T16:37:15Z</dcterms:created>
  <dcterms:modified xsi:type="dcterms:W3CDTF">2026-01-06T19:59:51Z</dcterms:modified>
</cp:coreProperties>
</file>